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4" r:id="rId5"/>
    <p:sldMasterId id="2147483720" r:id="rId6"/>
    <p:sldMasterId id="2147483777" r:id="rId7"/>
    <p:sldMasterId id="2147483849" r:id="rId8"/>
    <p:sldMasterId id="2147483891" r:id="rId9"/>
  </p:sldMasterIdLst>
  <p:notesMasterIdLst>
    <p:notesMasterId r:id="rId60"/>
  </p:notesMasterIdLst>
  <p:sldIdLst>
    <p:sldId id="256" r:id="rId10"/>
    <p:sldId id="1605" r:id="rId11"/>
    <p:sldId id="2076138324" r:id="rId12"/>
    <p:sldId id="1606" r:id="rId13"/>
    <p:sldId id="2076138315" r:id="rId14"/>
    <p:sldId id="2076138319" r:id="rId15"/>
    <p:sldId id="2076137918" r:id="rId16"/>
    <p:sldId id="2076138288" r:id="rId17"/>
    <p:sldId id="2076138320" r:id="rId18"/>
    <p:sldId id="2076138321" r:id="rId19"/>
    <p:sldId id="2076138322" r:id="rId20"/>
    <p:sldId id="2076137919" r:id="rId21"/>
    <p:sldId id="2076138332" r:id="rId22"/>
    <p:sldId id="1622" r:id="rId23"/>
    <p:sldId id="2076138312" r:id="rId24"/>
    <p:sldId id="8343" r:id="rId25"/>
    <p:sldId id="2076137174" r:id="rId26"/>
    <p:sldId id="2076138323" r:id="rId27"/>
    <p:sldId id="2076138295" r:id="rId28"/>
    <p:sldId id="2076138327" r:id="rId29"/>
    <p:sldId id="2076138300" r:id="rId30"/>
    <p:sldId id="485" r:id="rId31"/>
    <p:sldId id="11930" r:id="rId32"/>
    <p:sldId id="2076137968" r:id="rId33"/>
    <p:sldId id="2076138325" r:id="rId34"/>
    <p:sldId id="8420" r:id="rId35"/>
    <p:sldId id="8419" r:id="rId36"/>
    <p:sldId id="8413" r:id="rId37"/>
    <p:sldId id="8421" r:id="rId38"/>
    <p:sldId id="8422" r:id="rId39"/>
    <p:sldId id="8423" r:id="rId40"/>
    <p:sldId id="8424" r:id="rId41"/>
    <p:sldId id="8414" r:id="rId42"/>
    <p:sldId id="8412" r:id="rId43"/>
    <p:sldId id="2076138330" r:id="rId44"/>
    <p:sldId id="2076138331" r:id="rId45"/>
    <p:sldId id="2076138326" r:id="rId46"/>
    <p:sldId id="2076138311" r:id="rId47"/>
    <p:sldId id="2076138304" r:id="rId48"/>
    <p:sldId id="2076138305" r:id="rId49"/>
    <p:sldId id="2076138306" r:id="rId50"/>
    <p:sldId id="2076138307" r:id="rId51"/>
    <p:sldId id="2076138308" r:id="rId52"/>
    <p:sldId id="2076138309" r:id="rId53"/>
    <p:sldId id="2076138310" r:id="rId54"/>
    <p:sldId id="2076138318" r:id="rId55"/>
    <p:sldId id="2076138328" r:id="rId56"/>
    <p:sldId id="2076138316" r:id="rId57"/>
    <p:sldId id="2076138317" r:id="rId58"/>
    <p:sldId id="2076138329"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598AA5F-F41C-4C3D-9957-1EA5A1E494CD}">
          <p14:sldIdLst>
            <p14:sldId id="256"/>
            <p14:sldId id="1605"/>
            <p14:sldId id="2076138324"/>
            <p14:sldId id="1606"/>
            <p14:sldId id="2076138315"/>
            <p14:sldId id="2076138319"/>
            <p14:sldId id="2076137918"/>
            <p14:sldId id="2076138288"/>
            <p14:sldId id="2076138320"/>
            <p14:sldId id="2076138321"/>
            <p14:sldId id="2076138322"/>
            <p14:sldId id="2076137919"/>
            <p14:sldId id="2076138332"/>
            <p14:sldId id="1622"/>
            <p14:sldId id="2076138312"/>
            <p14:sldId id="8343"/>
            <p14:sldId id="2076137174"/>
            <p14:sldId id="2076138323"/>
            <p14:sldId id="2076138295"/>
            <p14:sldId id="2076138327"/>
            <p14:sldId id="2076138300"/>
            <p14:sldId id="485"/>
            <p14:sldId id="11930"/>
            <p14:sldId id="2076137968"/>
            <p14:sldId id="2076138325"/>
            <p14:sldId id="8420"/>
            <p14:sldId id="8419"/>
            <p14:sldId id="8413"/>
            <p14:sldId id="8421"/>
            <p14:sldId id="8422"/>
            <p14:sldId id="8423"/>
            <p14:sldId id="8424"/>
            <p14:sldId id="8414"/>
            <p14:sldId id="8412"/>
            <p14:sldId id="2076138330"/>
            <p14:sldId id="2076138331"/>
            <p14:sldId id="2076138326"/>
            <p14:sldId id="2076138311"/>
            <p14:sldId id="2076138304"/>
            <p14:sldId id="2076138305"/>
            <p14:sldId id="2076138306"/>
            <p14:sldId id="2076138307"/>
            <p14:sldId id="2076138308"/>
            <p14:sldId id="2076138309"/>
            <p14:sldId id="2076138310"/>
            <p14:sldId id="2076138318"/>
            <p14:sldId id="2076138328"/>
            <p14:sldId id="2076138316"/>
            <p14:sldId id="2076138317"/>
            <p14:sldId id="20761383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1E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17" autoAdjust="0"/>
    <p:restoredTop sz="94076" autoAdjust="0"/>
  </p:normalViewPr>
  <p:slideViewPr>
    <p:cSldViewPr snapToGrid="0">
      <p:cViewPr varScale="1">
        <p:scale>
          <a:sx n="191" d="100"/>
          <a:sy n="191" d="100"/>
        </p:scale>
        <p:origin x="341" y="115"/>
      </p:cViewPr>
      <p:guideLst/>
    </p:cSldViewPr>
  </p:slideViewPr>
  <p:notesTextViewPr>
    <p:cViewPr>
      <p:scale>
        <a:sx n="3" d="2"/>
        <a:sy n="3" d="2"/>
      </p:scale>
      <p:origin x="0" y="0"/>
    </p:cViewPr>
  </p:notesTextViewPr>
  <p:sorterViewPr>
    <p:cViewPr varScale="1">
      <p:scale>
        <a:sx n="100" d="100"/>
        <a:sy n="100" d="100"/>
      </p:scale>
      <p:origin x="0" y="-1311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t>
        <a:bodyPr/>
        <a:lstStyle/>
        <a:p>
          <a:endParaRPr lang="en-US"/>
        </a:p>
      </dgm:t>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242840"/>
            <a:satOff val="-24772"/>
            <a:lumOff val="119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323787"/>
            <a:satOff val="-33030"/>
            <a:lumOff val="1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485680"/>
            <a:satOff val="-49545"/>
            <a:lumOff val="2382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647573"/>
            <a:satOff val="-66059"/>
            <a:lumOff val="3176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728520"/>
            <a:satOff val="-74317"/>
            <a:lumOff val="3573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971360"/>
            <a:satOff val="-99089"/>
            <a:lumOff val="476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971360"/>
            <a:satOff val="-99089"/>
            <a:lumOff val="4764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Deploy Model</a:t>
          </a:r>
        </a:p>
      </dsp:txBody>
      <dsp:txXfrm>
        <a:off x="8946720" y="1590943"/>
        <a:ext cx="1535772" cy="8990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242840"/>
            <a:satOff val="-24772"/>
            <a:lumOff val="119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323787"/>
            <a:satOff val="-33030"/>
            <a:lumOff val="1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485680"/>
            <a:satOff val="-49545"/>
            <a:lumOff val="2382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647573"/>
            <a:satOff val="-66059"/>
            <a:lumOff val="3176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728520"/>
            <a:satOff val="-74317"/>
            <a:lumOff val="3573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971360"/>
            <a:satOff val="-99089"/>
            <a:lumOff val="476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971360"/>
            <a:satOff val="-99089"/>
            <a:lumOff val="4764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Deploy Model</a:t>
          </a:r>
        </a:p>
      </dsp:txBody>
      <dsp:txXfrm>
        <a:off x="8946720" y="1590943"/>
        <a:ext cx="1535772" cy="8990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8CEC9-1DFC-4D3B-9C25-9EDCE6DB7FA0}" type="datetimeFigureOut">
              <a:rPr lang="en-US" smtClean="0"/>
              <a:t>10/23/2020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F03C2-4FDE-4235-B8B7-744B1E2B9F73}" type="slidenum">
              <a:rPr lang="en-US" smtClean="0"/>
              <a:t>‹#›</a:t>
            </a:fld>
            <a:endParaRPr lang="en-US"/>
          </a:p>
        </p:txBody>
      </p:sp>
    </p:spTree>
    <p:extLst>
      <p:ext uri="{BB962C8B-B14F-4D97-AF65-F5344CB8AC3E}">
        <p14:creationId xmlns:p14="http://schemas.microsoft.com/office/powerpoint/2010/main" val="2065202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81ED3B-2C22-4C87-A5B7-47B82DB4EE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2138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Collect Data</a:t>
            </a:r>
          </a:p>
          <a:p>
            <a:pPr marL="171450" indent="-171450">
              <a:buFont typeface="Arial" panose="020B0604020202020204" pitchFamily="34" charset="0"/>
              <a:buChar char="•"/>
            </a:pPr>
            <a:r>
              <a:rPr lang="en-US" dirty="0"/>
              <a:t>Prepare Data</a:t>
            </a:r>
          </a:p>
          <a:p>
            <a:pPr marL="628650" lvl="1" indent="-171450">
              <a:buFont typeface="Arial" panose="020B0604020202020204" pitchFamily="34" charset="0"/>
              <a:buChar char="•"/>
            </a:pPr>
            <a:r>
              <a:rPr lang="en-US" dirty="0"/>
              <a:t>Perform data wrangling to get the data in a format suitable for analysis</a:t>
            </a:r>
          </a:p>
          <a:p>
            <a:pPr marL="628650" lvl="1" indent="-171450">
              <a:buFont typeface="Arial" panose="020B0604020202020204" pitchFamily="34" charset="0"/>
              <a:buChar char="•"/>
            </a:pPr>
            <a:r>
              <a:rPr lang="en-US" dirty="0"/>
              <a:t>Explore and understand the data</a:t>
            </a:r>
          </a:p>
          <a:p>
            <a:pPr marL="628650" lvl="1" indent="-171450">
              <a:buFont typeface="Arial" panose="020B0604020202020204" pitchFamily="34" charset="0"/>
              <a:buChar char="•"/>
            </a:pPr>
            <a:r>
              <a:rPr lang="en-US" dirty="0"/>
              <a:t>Identify or create the features needed for your model</a:t>
            </a:r>
          </a:p>
          <a:p>
            <a:pPr marL="171450" lvl="0" indent="-171450">
              <a:buFont typeface="Arial" panose="020B0604020202020204" pitchFamily="34" charset="0"/>
              <a:buChar char="•"/>
            </a:pPr>
            <a:r>
              <a:rPr lang="en-US" dirty="0"/>
              <a:t>Train Model</a:t>
            </a:r>
          </a:p>
          <a:p>
            <a:pPr marL="628650" lvl="1" indent="-171450">
              <a:buFont typeface="Arial" panose="020B0604020202020204" pitchFamily="34" charset="0"/>
              <a:buChar char="•"/>
            </a:pPr>
            <a:r>
              <a:rPr lang="en-US" dirty="0"/>
              <a:t>Select the algorithm</a:t>
            </a:r>
          </a:p>
          <a:p>
            <a:pPr marL="628650" lvl="1" indent="-171450">
              <a:buFont typeface="Arial" panose="020B0604020202020204" pitchFamily="34" charset="0"/>
              <a:buChar char="•"/>
            </a:pPr>
            <a:r>
              <a:rPr lang="en-US" dirty="0"/>
              <a:t>Prepare training, testing and validation data sets</a:t>
            </a:r>
          </a:p>
          <a:p>
            <a:pPr marL="628650" lvl="1" indent="-171450">
              <a:buFont typeface="Arial" panose="020B0604020202020204" pitchFamily="34" charset="0"/>
              <a:buChar char="•"/>
            </a:pPr>
            <a:r>
              <a:rPr lang="en-US" dirty="0"/>
              <a:t>Iteratively evaluate model to identify best performing version and sanity check outcome</a:t>
            </a:r>
          </a:p>
          <a:p>
            <a:pPr marL="171450" lvl="0" indent="-171450">
              <a:buFont typeface="Arial" panose="020B0604020202020204" pitchFamily="34" charset="0"/>
              <a:buChar char="•"/>
            </a:pPr>
            <a:r>
              <a:rPr lang="en-US" dirty="0"/>
              <a:t>Evaluate Model</a:t>
            </a:r>
          </a:p>
          <a:p>
            <a:pPr marL="628650" lvl="1" indent="-171450">
              <a:buFont typeface="Arial" panose="020B0604020202020204" pitchFamily="34" charset="0"/>
              <a:buChar char="•"/>
            </a:pPr>
            <a:r>
              <a:rPr lang="en-US" dirty="0"/>
              <a:t>Run the model thru a final exam using data from your validation data set and see how it performs</a:t>
            </a:r>
          </a:p>
          <a:p>
            <a:pPr marL="171450" lvl="0" indent="-171450">
              <a:buFont typeface="Arial" panose="020B0604020202020204" pitchFamily="34" charset="0"/>
              <a:buChar char="•"/>
            </a:pPr>
            <a:r>
              <a:rPr lang="en-US" dirty="0"/>
              <a:t>Deploy the Model</a:t>
            </a:r>
          </a:p>
          <a:p>
            <a:pPr marL="628650" lvl="1" indent="-171450">
              <a:buFont typeface="Arial" panose="020B0604020202020204" pitchFamily="34" charset="0"/>
              <a:buChar char="•"/>
            </a:pPr>
            <a:r>
              <a:rPr lang="en-US" dirty="0"/>
              <a:t>Package the model and dependencies up for deployment</a:t>
            </a:r>
          </a:p>
          <a:p>
            <a:pPr marL="628650" lvl="1" indent="-171450">
              <a:buFont typeface="Arial" panose="020B0604020202020204" pitchFamily="34" charset="0"/>
              <a:buChar char="•"/>
            </a:pPr>
            <a:r>
              <a:rPr lang="en-US" dirty="0"/>
              <a:t>Use it in a web service or within an API in an application</a:t>
            </a:r>
          </a:p>
          <a:p>
            <a:pPr marL="628650" lvl="1" indent="-171450">
              <a:buFont typeface="Arial" panose="020B0604020202020204" pitchFamily="34" charset="0"/>
              <a:buChar char="•"/>
            </a:pPr>
            <a:r>
              <a:rPr lang="en-US" dirty="0"/>
              <a:t>Measure the ongoing performance of the model</a:t>
            </a:r>
          </a:p>
          <a:p>
            <a:pPr marL="171450" lvl="0" indent="-171450">
              <a:buFont typeface="Arial" panose="020B0604020202020204" pitchFamily="34" charset="0"/>
              <a:buChar char="•"/>
            </a:pPr>
            <a:r>
              <a:rPr lang="en-US" dirty="0"/>
              <a:t>Retrain</a:t>
            </a:r>
          </a:p>
          <a:p>
            <a:pPr marL="628650" lvl="1" indent="-171450">
              <a:buFont typeface="Arial" panose="020B0604020202020204" pitchFamily="34" charset="0"/>
              <a:buChar char="•"/>
            </a:pPr>
            <a:r>
              <a:rPr lang="en-US" dirty="0"/>
              <a:t>As the data environment changes and affect model performance, retrain the model on fresh data</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606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1879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boils down to trust</a:t>
            </a:r>
          </a:p>
          <a:p>
            <a:r>
              <a:rPr lang="en-US" dirty="0"/>
              <a:t>If people don’t trust AI solutions, then they won’t use them and they won’t support their development</a:t>
            </a:r>
          </a:p>
          <a:p>
            <a:r>
              <a:rPr lang="en-US" dirty="0"/>
              <a:t>These are the values an AI system needs to respect:</a:t>
            </a:r>
          </a:p>
          <a:p>
            <a:r>
              <a:rPr lang="en-US" dirty="0"/>
              <a:t>Fairness – AI systems should treat all people fairly.</a:t>
            </a:r>
          </a:p>
          <a:p>
            <a:r>
              <a:rPr lang="en-US" sz="1800" kern="1200" dirty="0">
                <a:solidFill>
                  <a:schemeClr val="bg1"/>
                </a:solidFill>
                <a:latin typeface="+mn-lt"/>
                <a:ea typeface="+mn-ea"/>
                <a:cs typeface="+mn-cs"/>
              </a:rPr>
              <a:t>Reliability – AI systems should perform reliably and safely.</a:t>
            </a:r>
          </a:p>
          <a:p>
            <a:r>
              <a:rPr lang="en-US" sz="1800" kern="1200" dirty="0">
                <a:solidFill>
                  <a:schemeClr val="bg1"/>
                </a:solidFill>
                <a:latin typeface="+mn-lt"/>
                <a:ea typeface="+mn-ea"/>
                <a:cs typeface="+mn-cs"/>
              </a:rPr>
              <a:t>Privacy &amp; Security – AI systems should be secure and respect privacy.</a:t>
            </a:r>
          </a:p>
          <a:p>
            <a:r>
              <a:rPr lang="en-US" sz="1800" kern="1200" dirty="0">
                <a:solidFill>
                  <a:schemeClr val="bg1"/>
                </a:solidFill>
                <a:latin typeface="+mn-lt"/>
                <a:ea typeface="+mn-ea"/>
                <a:cs typeface="+mn-cs"/>
              </a:rPr>
              <a:t>Inclusiveness – AI systems should empower everyone and engage people.</a:t>
            </a:r>
          </a:p>
          <a:p>
            <a:endParaRPr lang="en-US" dirty="0"/>
          </a:p>
          <a:p>
            <a:r>
              <a:rPr lang="en-US" dirty="0"/>
              <a:t>These four value are built on a foundation of:</a:t>
            </a:r>
          </a:p>
          <a:p>
            <a:r>
              <a:rPr lang="en-US" dirty="0"/>
              <a:t>Transparency – AI systems should be understandable.</a:t>
            </a:r>
          </a:p>
          <a:p>
            <a:r>
              <a:rPr lang="en-US" dirty="0"/>
              <a:t>Accountability - the people who design and deploy AI systems must be accountable for how their systems operate.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10/23/2020 9:50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4100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5646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8868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10/23/2020 9:50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126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10/23/2020 9:50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070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74176B-5822-400E-B7A1-076977D265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8098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xml"/></Relationships>
</file>

<file path=ppt/slideLayouts/_rels/slideLayout10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8.xml"/></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9.xml"/></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0.xml"/></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1.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2.xml"/></Relationships>
</file>

<file path=ppt/slideLayouts/_rels/slideLayout10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5.xml"/><Relationship Id="rId1" Type="http://schemas.openxmlformats.org/officeDocument/2006/relationships/tags" Target="../tags/tag34.xml"/><Relationship Id="rId4" Type="http://schemas.openxmlformats.org/officeDocument/2006/relationships/image" Target="../media/image14.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5.xml"/><Relationship Id="rId1" Type="http://schemas.openxmlformats.org/officeDocument/2006/relationships/tags" Target="../tags/tag3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5.xml"/><Relationship Id="rId1" Type="http://schemas.openxmlformats.org/officeDocument/2006/relationships/tags" Target="../tags/tag3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7.xml"/></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jp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5.xml"/><Relationship Id="rId1" Type="http://schemas.openxmlformats.org/officeDocument/2006/relationships/tags" Target="../tags/tag11.xml"/><Relationship Id="rId4" Type="http://schemas.openxmlformats.org/officeDocument/2006/relationships/image" Target="../media/image14.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5.xml"/><Relationship Id="rId1" Type="http://schemas.openxmlformats.org/officeDocument/2006/relationships/tags" Target="../tags/tag12.xml"/><Relationship Id="rId4" Type="http://schemas.openxmlformats.org/officeDocument/2006/relationships/image" Target="../media/image14.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5.xml"/><Relationship Id="rId1" Type="http://schemas.openxmlformats.org/officeDocument/2006/relationships/tags" Target="../tags/tag1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5.xml"/><Relationship Id="rId1" Type="http://schemas.openxmlformats.org/officeDocument/2006/relationships/tags" Target="../tags/tag1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5.xml"/><Relationship Id="rId1" Type="http://schemas.openxmlformats.org/officeDocument/2006/relationships/tags" Target="../tags/tag15.xml"/><Relationship Id="rId5" Type="http://schemas.openxmlformats.org/officeDocument/2006/relationships/image" Target="../media/image15.jpeg"/><Relationship Id="rId4" Type="http://schemas.openxmlformats.org/officeDocument/2006/relationships/image" Target="../media/image16.png"/></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7.xml"/></Relationships>
</file>

<file path=ppt/slideLayouts/_rels/slideLayout9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8.xml"/></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9.xml"/></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0.xml"/></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1.xml"/></Relationships>
</file>

<file path=ppt/slideLayouts/_rels/slideLayout9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2.xml"/></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3.xml"/></Relationships>
</file>

<file path=ppt/slideLayouts/_rels/slideLayout9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4.xml"/></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5.xml"/></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 name="Rectangle 1">
            <a:extLst>
              <a:ext uri="{FF2B5EF4-FFF2-40B4-BE49-F238E27FC236}">
                <a16:creationId xmlns:a16="http://schemas.microsoft.com/office/drawing/2014/main" id="{F4C1878E-DB3C-4812-8CC5-2FBCE8075EC6}"/>
              </a:ext>
            </a:extLst>
          </p:cNvPr>
          <p:cNvSpPr/>
          <p:nvPr userDrawn="1"/>
        </p:nvSpPr>
        <p:spPr bwMode="auto">
          <a:xfrm>
            <a:off x="0" y="0"/>
            <a:ext cx="12086376" cy="6858000"/>
          </a:xfrm>
          <a:prstGeom prst="rect">
            <a:avLst/>
          </a:prstGeom>
          <a:solidFill>
            <a:schemeClr val="tx2">
              <a:lumMod val="90000"/>
              <a:lumOff val="10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22042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8163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046480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97944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275566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63902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093269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2604265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569473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9813455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0615357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1496675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0701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28750020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224362204"/>
      </p:ext>
    </p:extLst>
  </p:cSld>
  <p:clrMapOvr>
    <a:masterClrMapping/>
  </p:clrMapOvr>
  <p:transition>
    <p:fade/>
  </p:transition>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243938745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9724377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60085134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16741139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385971038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DFDE3-3283-47A8-9288-2DEE9BC9D0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D9532E-AD43-4A8F-BD1F-FF73286977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4DFD3D-34EC-4EE6-87F9-DCC1FDBE8C41}"/>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5" name="Footer Placeholder 4">
            <a:extLst>
              <a:ext uri="{FF2B5EF4-FFF2-40B4-BE49-F238E27FC236}">
                <a16:creationId xmlns:a16="http://schemas.microsoft.com/office/drawing/2014/main" id="{C90F94F9-22D0-4247-AC30-59E8259F8D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51DEAF-4DDE-4C0D-9192-E5A1EA8FE18F}"/>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193309659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FF9F3-B531-4789-8254-15FD7E8FAC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504412-C90A-4682-87BC-9228FF277D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2FE421-8DA1-4DC4-8D2E-AC418AA9D319}"/>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5" name="Footer Placeholder 4">
            <a:extLst>
              <a:ext uri="{FF2B5EF4-FFF2-40B4-BE49-F238E27FC236}">
                <a16:creationId xmlns:a16="http://schemas.microsoft.com/office/drawing/2014/main" id="{622FC7E3-E838-41BC-89EE-2AA42AD860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005A0-6929-4DB0-A71E-F15EA3972599}"/>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415112188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FE827-588A-4C18-993B-DFD79CF75D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503806-21A1-43F9-BEA2-FAAFCCFA75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1E8944-6644-47C5-8D56-9C078EE735E3}"/>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5" name="Footer Placeholder 4">
            <a:extLst>
              <a:ext uri="{FF2B5EF4-FFF2-40B4-BE49-F238E27FC236}">
                <a16:creationId xmlns:a16="http://schemas.microsoft.com/office/drawing/2014/main" id="{06CF7A24-F282-44FC-B362-9F2BD05EDB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392761-0F6A-4A30-9B07-1AC974DCB2DD}"/>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904227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76165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9FDB4-D08E-4879-91AB-C24654D3A8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00A870-E40E-4B32-A725-51161E38FA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83A81C-3688-4327-B901-0E04BAA1A1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B94F87-75AB-46E0-8EFD-E9CE9744C771}"/>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6" name="Footer Placeholder 5">
            <a:extLst>
              <a:ext uri="{FF2B5EF4-FFF2-40B4-BE49-F238E27FC236}">
                <a16:creationId xmlns:a16="http://schemas.microsoft.com/office/drawing/2014/main" id="{4C9C7C2C-5E46-4B08-90FA-96122824AF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885AD2-C123-45A7-BAE2-0B80EC02DAB6}"/>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290066075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BB85A-CECA-46DE-8B02-F40B861100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7CE899-491B-4931-A1D0-C1DC96BAA6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8DB61B-62A1-4F1C-9D22-F7C1894BA5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782A92-5C34-412F-85BF-195A95D916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7464C7-F654-4A24-A50B-909C67A576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74F3E7-F67E-482B-AF79-568C1F2A91D7}"/>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8" name="Footer Placeholder 7">
            <a:extLst>
              <a:ext uri="{FF2B5EF4-FFF2-40B4-BE49-F238E27FC236}">
                <a16:creationId xmlns:a16="http://schemas.microsoft.com/office/drawing/2014/main" id="{38A8EDE4-22BC-4EB1-B550-EB0F3D14C3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6A1C48-A3E7-4BEC-9508-527953D91910}"/>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328951933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8516-36BA-4B3F-ABCD-DE85785293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790BBB-7C8E-42D0-8CDC-56ED10FF616C}"/>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4" name="Footer Placeholder 3">
            <a:extLst>
              <a:ext uri="{FF2B5EF4-FFF2-40B4-BE49-F238E27FC236}">
                <a16:creationId xmlns:a16="http://schemas.microsoft.com/office/drawing/2014/main" id="{AADE9689-E156-411C-A37B-0C576BC343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A945FA-6587-4E3D-83DC-64211F903EE0}"/>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269646797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E56CA5-3AC6-408F-8E3B-4F88076D7A5C}"/>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3" name="Footer Placeholder 2">
            <a:extLst>
              <a:ext uri="{FF2B5EF4-FFF2-40B4-BE49-F238E27FC236}">
                <a16:creationId xmlns:a16="http://schemas.microsoft.com/office/drawing/2014/main" id="{3283B0B2-A04E-485D-B23A-FC7CC040AA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60054-D503-401A-A303-919F8958D00D}"/>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297140379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8743-3889-497C-AE92-6D1D2F95F9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6BE477-6B23-49A7-9EB5-1C759F0AD9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ABF179-0E09-4094-A0B9-394817549F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A0E49F-193E-44FC-A0D1-C11A74B4D3F1}"/>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6" name="Footer Placeholder 5">
            <a:extLst>
              <a:ext uri="{FF2B5EF4-FFF2-40B4-BE49-F238E27FC236}">
                <a16:creationId xmlns:a16="http://schemas.microsoft.com/office/drawing/2014/main" id="{E2F4660A-007C-453D-BDB9-A5A2CCE08B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855A47-6187-4226-9B46-2AC5DA9F5DFE}"/>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268672250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AA567-430A-48A6-B73B-1D14C73494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94ED02-B12E-418F-9421-BC3B0FFACF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82595B-89F4-48CD-BA55-DA9CF62818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0716FB-10DC-4B3B-A2C1-20421D19AC42}"/>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6" name="Footer Placeholder 5">
            <a:extLst>
              <a:ext uri="{FF2B5EF4-FFF2-40B4-BE49-F238E27FC236}">
                <a16:creationId xmlns:a16="http://schemas.microsoft.com/office/drawing/2014/main" id="{9CEFEB90-99AE-4B14-BF7E-D7ABC875E7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6E1504-19DE-4AE9-91A1-5BCBDFC83FD3}"/>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243578343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3455-0D67-4984-89C0-F8D3D75964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1044C8-37CC-4B31-A161-5A46634426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6ACD20-EA56-40DE-AD43-BA2C70A311B2}"/>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5" name="Footer Placeholder 4">
            <a:extLst>
              <a:ext uri="{FF2B5EF4-FFF2-40B4-BE49-F238E27FC236}">
                <a16:creationId xmlns:a16="http://schemas.microsoft.com/office/drawing/2014/main" id="{A40E6A13-40E7-43D6-A3D6-4F29BDA5D1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491E6A-ED91-410F-A046-DDAA407FABD3}"/>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247192202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7BE04A-E773-4215-B28E-0ED54912A5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637EBD-EF16-432C-A4E4-A12C1F2090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381A97-67E8-4383-A13A-44CAC0C475A1}"/>
              </a:ext>
            </a:extLst>
          </p:cNvPr>
          <p:cNvSpPr>
            <a:spLocks noGrp="1"/>
          </p:cNvSpPr>
          <p:nvPr>
            <p:ph type="dt" sz="half" idx="10"/>
          </p:nvPr>
        </p:nvSpPr>
        <p:spPr/>
        <p:txBody>
          <a:bodyPr/>
          <a:lstStyle/>
          <a:p>
            <a:fld id="{20968C83-000B-4293-A1C5-837DE5B2AE59}" type="datetimeFigureOut">
              <a:rPr lang="en-US" smtClean="0"/>
              <a:t>10/23/2020</a:t>
            </a:fld>
            <a:endParaRPr lang="en-US"/>
          </a:p>
        </p:txBody>
      </p:sp>
      <p:sp>
        <p:nvSpPr>
          <p:cNvPr id="5" name="Footer Placeholder 4">
            <a:extLst>
              <a:ext uri="{FF2B5EF4-FFF2-40B4-BE49-F238E27FC236}">
                <a16:creationId xmlns:a16="http://schemas.microsoft.com/office/drawing/2014/main" id="{6FEC5552-162E-48D7-923B-274933241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6AD792-A032-46C7-BF63-784B83948228}"/>
              </a:ext>
            </a:extLst>
          </p:cNvPr>
          <p:cNvSpPr>
            <a:spLocks noGrp="1"/>
          </p:cNvSpPr>
          <p:nvPr>
            <p:ph type="sldNum" sz="quarter" idx="12"/>
          </p:nvPr>
        </p:nvSpPr>
        <p:spPr/>
        <p:txBody>
          <a:bodyPr/>
          <a:lstStyle/>
          <a:p>
            <a:fld id="{C752C32A-44D5-4EBC-948D-39503B577E76}" type="slidenum">
              <a:rPr lang="en-US" smtClean="0"/>
              <a:t>‹#›</a:t>
            </a:fld>
            <a:endParaRPr lang="en-US"/>
          </a:p>
        </p:txBody>
      </p:sp>
    </p:spTree>
    <p:extLst>
      <p:ext uri="{BB962C8B-B14F-4D97-AF65-F5344CB8AC3E}">
        <p14:creationId xmlns:p14="http://schemas.microsoft.com/office/powerpoint/2010/main" val="23729018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222643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11783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81985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557672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36260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75492313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55EDF9-3D79-45DA-8367-2F63551C4C7D}" type="datetimeFigureOut">
              <a:rPr lang="en-US" smtClean="0"/>
              <a:t>10/23/2020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053324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94059395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26569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F303AF-B9BA-2140-A747-AFECC8638BB0}"/>
              </a:ext>
            </a:extLst>
          </p:cNvPr>
          <p:cNvSpPr>
            <a:spLocks noGrp="1"/>
          </p:cNvSpPr>
          <p:nvPr>
            <p:ph idx="1"/>
          </p:nvPr>
        </p:nvSpPr>
        <p:spPr>
          <a:xfrm>
            <a:off x="838200" y="3324113"/>
            <a:ext cx="10515600" cy="2852850"/>
          </a:xfrm>
        </p:spPr>
        <p:txBody>
          <a:bodyPr/>
          <a:lstStyle>
            <a:lvl1pPr>
              <a:defRPr cap="all" baseline="0">
                <a:solidFill>
                  <a:schemeClr val="accent2"/>
                </a:solidFill>
                <a:latin typeface="Montserrat Semi" pitchFamily="2" charset="77"/>
              </a:defRPr>
            </a:lvl1pPr>
            <a:lvl2pPr>
              <a:defRPr baseline="0">
                <a:solidFill>
                  <a:srgbClr val="0062A6"/>
                </a:solidFill>
                <a:latin typeface="Helvetica Neue" panose="02000503000000020004" pitchFamily="2" charset="0"/>
              </a:defRPr>
            </a:lvl2pPr>
            <a:lvl3pPr>
              <a:defRPr baseline="0">
                <a:solidFill>
                  <a:srgbClr val="0062A6"/>
                </a:solidFill>
                <a:latin typeface="Helvetica Neue" panose="02000503000000020004" pitchFamily="2" charset="0"/>
              </a:defRPr>
            </a:lvl3pPr>
            <a:lvl4pPr>
              <a:defRPr baseline="0">
                <a:solidFill>
                  <a:srgbClr val="0062A6"/>
                </a:solidFill>
                <a:latin typeface="Helvetica Neue" panose="02000503000000020004" pitchFamily="2" charset="0"/>
              </a:defRPr>
            </a:lvl4pPr>
            <a:lvl5pPr>
              <a:defRPr baseline="0">
                <a:solidFill>
                  <a:srgbClr val="0062A6"/>
                </a:solidFill>
                <a:latin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238A1F8-007A-F743-9E3C-8B1E6157C986}"/>
              </a:ext>
            </a:extLst>
          </p:cNvPr>
          <p:cNvSpPr>
            <a:spLocks noGrp="1"/>
          </p:cNvSpPr>
          <p:nvPr>
            <p:ph type="dt" sz="half" idx="10"/>
          </p:nvPr>
        </p:nvSpPr>
        <p:spPr/>
        <p:txBody>
          <a:bodyPr/>
          <a:lstStyle/>
          <a:p>
            <a:r>
              <a:rPr lang="en-US"/>
              <a:t>PRESENTER NAME | EMAIL</a:t>
            </a:r>
            <a:endParaRPr lang="en-US" dirty="0"/>
          </a:p>
        </p:txBody>
      </p:sp>
      <p:sp>
        <p:nvSpPr>
          <p:cNvPr id="8" name="Slide Number Placeholder 7">
            <a:extLst>
              <a:ext uri="{FF2B5EF4-FFF2-40B4-BE49-F238E27FC236}">
                <a16:creationId xmlns:a16="http://schemas.microsoft.com/office/drawing/2014/main" id="{F4350E89-C3CC-464F-A434-E54DE525D938}"/>
              </a:ext>
            </a:extLst>
          </p:cNvPr>
          <p:cNvSpPr>
            <a:spLocks noGrp="1"/>
          </p:cNvSpPr>
          <p:nvPr>
            <p:ph type="sldNum" sz="quarter" idx="11"/>
          </p:nvPr>
        </p:nvSpPr>
        <p:spPr/>
        <p:txBody>
          <a:bodyPr/>
          <a:lstStyle/>
          <a:p>
            <a:r>
              <a:rPr lang="en-US"/>
              <a:t>WWW.SOLLIANCE.NET</a:t>
            </a:r>
            <a:endParaRPr lang="en-US" dirty="0"/>
          </a:p>
        </p:txBody>
      </p:sp>
      <p:sp>
        <p:nvSpPr>
          <p:cNvPr id="9" name="Title 8">
            <a:extLst>
              <a:ext uri="{FF2B5EF4-FFF2-40B4-BE49-F238E27FC236}">
                <a16:creationId xmlns:a16="http://schemas.microsoft.com/office/drawing/2014/main" id="{9BEABBE7-BBCE-1849-9B93-FACA262FDC7C}"/>
              </a:ext>
            </a:extLst>
          </p:cNvPr>
          <p:cNvSpPr>
            <a:spLocks noGrp="1"/>
          </p:cNvSpPr>
          <p:nvPr>
            <p:ph type="title"/>
          </p:nvPr>
        </p:nvSpPr>
        <p:spPr/>
        <p:txBody>
          <a:bodyPr>
            <a:normAutofit/>
          </a:bodyPr>
          <a:lstStyle>
            <a:lvl1pPr>
              <a:defRPr sz="3200" cap="all" spc="100" baseline="0">
                <a:solidFill>
                  <a:schemeClr val="accent1"/>
                </a:solidFill>
                <a:latin typeface="Montserrat Semi" pitchFamily="2" charset="77"/>
              </a:defRPr>
            </a:lvl1pPr>
          </a:lstStyle>
          <a:p>
            <a:r>
              <a:rPr lang="en-US"/>
              <a:t>Click to edit Master title style</a:t>
            </a:r>
          </a:p>
        </p:txBody>
      </p:sp>
    </p:spTree>
    <p:extLst>
      <p:ext uri="{BB962C8B-B14F-4D97-AF65-F5344CB8AC3E}">
        <p14:creationId xmlns:p14="http://schemas.microsoft.com/office/powerpoint/2010/main" val="3230711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9695791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0836" y="1777006"/>
            <a:ext cx="1107032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74C1A17-BB5F-4E36-B3DA-902953CC73CD}"/>
              </a:ext>
            </a:extLst>
          </p:cNvPr>
          <p:cNvSpPr>
            <a:spLocks noGrp="1"/>
          </p:cNvSpPr>
          <p:nvPr>
            <p:ph type="title"/>
          </p:nvPr>
        </p:nvSpPr>
        <p:spPr>
          <a:xfrm>
            <a:off x="560836" y="345029"/>
            <a:ext cx="10792963" cy="900968"/>
          </a:xfrm>
        </p:spPr>
        <p:txBody>
          <a:bodyPr>
            <a:normAutofit/>
          </a:bodyPr>
          <a:lstStyle>
            <a:lvl1pPr>
              <a:defRPr sz="4000"/>
            </a:lvl1pPr>
          </a:lstStyle>
          <a:p>
            <a:r>
              <a:rPr lang="en-US" dirty="0"/>
              <a:t>Click to edit Master title style</a:t>
            </a:r>
            <a:endParaRPr lang="en-GB" dirty="0"/>
          </a:p>
        </p:txBody>
      </p:sp>
    </p:spTree>
    <p:custDataLst>
      <p:tags r:id="rId1"/>
    </p:custDataLst>
    <p:extLst>
      <p:ext uri="{BB962C8B-B14F-4D97-AF65-F5344CB8AC3E}">
        <p14:creationId xmlns:p14="http://schemas.microsoft.com/office/powerpoint/2010/main" val="10605972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30275" y="244544"/>
            <a:ext cx="10515600" cy="1325563"/>
          </a:xfrm>
        </p:spPr>
        <p:txBody>
          <a:bodyPr>
            <a:normAutofit/>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307879"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82851" y="2502822"/>
            <a:ext cx="5378548" cy="2486578"/>
          </a:xfrm>
        </p:spPr>
        <p:txBody>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7656288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6992346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021480"/>
            <a:ext cx="12192000" cy="2852737"/>
          </a:xfrm>
          <a:solidFill>
            <a:schemeClr val="accent1">
              <a:alpha val="50000"/>
            </a:schemeClr>
          </a:solidFill>
        </p:spPr>
        <p:txBody>
          <a:bodyPr anchor="ct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0941759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57719"/>
            <a:ext cx="10515600" cy="1325563"/>
          </a:xfrm>
        </p:spPr>
        <p:txBody>
          <a:bodyPr>
            <a:noAutofit/>
          </a:bodyPr>
          <a:lstStyle>
            <a:lvl1pPr>
              <a:defRPr sz="8800" baseline="0">
                <a:solidFill>
                  <a:schemeClr val="bg1"/>
                </a:solidFill>
              </a:defRPr>
            </a:lvl1pPr>
          </a:lstStyle>
          <a:p>
            <a:r>
              <a:rPr lang="en-US" dirty="0"/>
              <a:t>Click to edit Headline</a:t>
            </a:r>
          </a:p>
        </p:txBody>
      </p:sp>
      <p:sp>
        <p:nvSpPr>
          <p:cNvPr id="5" name="TextBox 4"/>
          <p:cNvSpPr txBox="1">
            <a:spLocks noChangeArrowheads="1"/>
          </p:cNvSpPr>
          <p:nvPr/>
        </p:nvSpPr>
        <p:spPr bwMode="auto">
          <a:xfrm>
            <a:off x="6708" y="6293622"/>
            <a:ext cx="1646245" cy="572464"/>
          </a:xfrm>
          <a:prstGeom prst="rect">
            <a:avLst/>
          </a:prstGeom>
          <a:noFill/>
          <a:ln>
            <a:noFill/>
          </a:ln>
          <a:extLst>
            <a:ext uri="{909E8E84-426E-40dd-AFC4-6F175D3DCCD1}"/>
            <a:ext uri="{91240B29-F687-4f45-9708-019B960494DF}"/>
          </a:extLst>
        </p:spPr>
        <p:txBody>
          <a:bodyPr wrap="square" lIns="182880" tIns="146304" rIns="182880" bIns="146304">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defTabSz="931863" fontAlgn="base">
              <a:lnSpc>
                <a:spcPct val="90000"/>
              </a:lnSpc>
              <a:spcBef>
                <a:spcPct val="0"/>
              </a:spcBef>
              <a:spcAft>
                <a:spcPts val="600"/>
              </a:spcAft>
              <a:defRPr/>
            </a:pPr>
            <a:r>
              <a:rPr lang="en-US" sz="2000" dirty="0">
                <a:solidFill>
                  <a:srgbClr val="FFFFFF"/>
                </a:solidFill>
                <a:latin typeface="Segoe UI Light" charset="0"/>
              </a:rPr>
              <a:t>CloudCore</a:t>
            </a:r>
          </a:p>
        </p:txBody>
      </p:sp>
    </p:spTree>
    <p:custDataLst>
      <p:tags r:id="rId1"/>
    </p:custDataLst>
    <p:extLst>
      <p:ext uri="{BB962C8B-B14F-4D97-AF65-F5344CB8AC3E}">
        <p14:creationId xmlns:p14="http://schemas.microsoft.com/office/powerpoint/2010/main" val="827550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693318"/>
            <a:ext cx="10758655" cy="84365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9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924" eaLnBrk="0" hangingPunct="0"/>
            <a:r>
              <a:rPr lang="en-US" sz="9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0203" y="3083702"/>
            <a:ext cx="3223861" cy="690596"/>
          </a:xfrm>
          <a:prstGeom prst="rect">
            <a:avLst/>
          </a:prstGeom>
        </p:spPr>
      </p:pic>
    </p:spTree>
    <p:custDataLst>
      <p:tags r:id="rId1"/>
    </p:custDataLst>
    <p:extLst>
      <p:ext uri="{BB962C8B-B14F-4D97-AF65-F5344CB8AC3E}">
        <p14:creationId xmlns:p14="http://schemas.microsoft.com/office/powerpoint/2010/main" val="12493435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32081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25650848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096001" y="284725"/>
            <a:ext cx="5715000" cy="694446"/>
          </a:xfrm>
        </p:spPr>
        <p:txBody>
          <a:bodyPr/>
          <a:lstStyle>
            <a:lvl1pPr marL="0" indent="0">
              <a:lnSpc>
                <a:spcPct val="85000"/>
              </a:lnSpc>
              <a:spcBef>
                <a:spcPts val="0"/>
              </a:spcBef>
              <a:spcAft>
                <a:spcPts val="0"/>
              </a:spcAft>
              <a:defRPr sz="1600" b="1" cap="all" baseline="0"/>
            </a:lvl1pPr>
            <a:lvl2pPr marL="0" indent="0">
              <a:lnSpc>
                <a:spcPct val="76000"/>
              </a:lnSpc>
              <a:spcBef>
                <a:spcPts val="0"/>
              </a:spcBef>
              <a:spcAft>
                <a:spcPts val="0"/>
              </a:spcAft>
              <a:buNone/>
              <a:defRPr sz="2600" b="0" cap="all" baseline="0">
                <a:latin typeface="Arial Black" panose="020B0A04020102020204" pitchFamily="34" charset="0"/>
              </a:defRPr>
            </a:lvl2pPr>
            <a:lvl3pPr>
              <a:lnSpc>
                <a:spcPct val="75000"/>
              </a:lnSpc>
              <a:spcAft>
                <a:spcPts val="0"/>
              </a:spcAft>
              <a:defRPr sz="2400" cap="all" baseline="0">
                <a:latin typeface="+mj-lt"/>
              </a:defRPr>
            </a:lvl3pPr>
          </a:lstStyle>
          <a:p>
            <a:pPr lvl="0"/>
            <a:r>
              <a:rPr lang="en-US"/>
              <a:t>First subtitle</a:t>
            </a:r>
          </a:p>
          <a:p>
            <a:pPr lvl="1"/>
            <a:r>
              <a:rPr lang="en-US"/>
              <a:t>Second SUBTITLE</a:t>
            </a:r>
          </a:p>
        </p:txBody>
      </p:sp>
      <p:sp>
        <p:nvSpPr>
          <p:cNvPr id="4" name="Title 3"/>
          <p:cNvSpPr>
            <a:spLocks noGrp="1"/>
          </p:cNvSpPr>
          <p:nvPr>
            <p:ph type="title"/>
          </p:nvPr>
        </p:nvSpPr>
        <p:spPr>
          <a:xfrm>
            <a:off x="381002" y="381000"/>
            <a:ext cx="5715001" cy="990601"/>
          </a:xfrm>
        </p:spPr>
        <p:txBody>
          <a:bodyPr/>
          <a:lstStyle/>
          <a:p>
            <a:r>
              <a:rPr lang="en-US"/>
              <a:t>Click to edit Master title style</a:t>
            </a:r>
          </a:p>
        </p:txBody>
      </p:sp>
      <p:sp>
        <p:nvSpPr>
          <p:cNvPr id="12" name="Content Placeholder 11"/>
          <p:cNvSpPr>
            <a:spLocks noGrp="1"/>
          </p:cNvSpPr>
          <p:nvPr>
            <p:ph sz="quarter" idx="18"/>
          </p:nvPr>
        </p:nvSpPr>
        <p:spPr>
          <a:xfrm>
            <a:off x="381001" y="1828803"/>
            <a:ext cx="8572500" cy="1532987"/>
          </a:xfrm>
        </p:spPr>
        <p:txBody>
          <a:bodyPr/>
          <a:lstStyle>
            <a:lvl3pPr marL="514239" indent="-230138">
              <a:buFont typeface="Graphik" panose="020B0503030202060203" pitchFamily="34" charset="0"/>
              <a:buChar char="–"/>
              <a:defRPr/>
            </a:lvl3pPr>
            <a:lvl5pPr marL="857065" indent="-177762">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8" name="Footer Placeholder 5"/>
          <p:cNvSpPr>
            <a:spLocks noGrp="1"/>
          </p:cNvSpPr>
          <p:nvPr>
            <p:ph type="ftr" sz="quarter" idx="11"/>
          </p:nvPr>
        </p:nvSpPr>
        <p:spPr>
          <a:xfrm>
            <a:off x="381003" y="6519010"/>
            <a:ext cx="5714999" cy="206375"/>
          </a:xfrm>
          <a:prstGeom prst="rect">
            <a:avLst/>
          </a:prstGeom>
        </p:spPr>
        <p:txBody>
          <a:bodyPr lIns="0" tIns="0" rIns="0" bIns="0"/>
          <a:lstStyle>
            <a:lvl1pPr>
              <a:defRPr sz="1000">
                <a:solidFill>
                  <a:schemeClr val="bg1">
                    <a:lumMod val="65000"/>
                  </a:schemeClr>
                </a:solidFill>
                <a:latin typeface="Arial"/>
                <a:cs typeface="Arial"/>
              </a:defRPr>
            </a:lvl1pPr>
          </a:lstStyle>
          <a:p>
            <a:r>
              <a:rPr lang="en-US"/>
              <a:t>Copyright © 2017 Accenture. All rights reserved.</a:t>
            </a:r>
          </a:p>
        </p:txBody>
      </p:sp>
      <p:sp>
        <p:nvSpPr>
          <p:cNvPr id="11" name="Slide Number Placeholder 6"/>
          <p:cNvSpPr>
            <a:spLocks noGrp="1"/>
          </p:cNvSpPr>
          <p:nvPr>
            <p:ph type="sldNum" sz="quarter" idx="12"/>
          </p:nvPr>
        </p:nvSpPr>
        <p:spPr>
          <a:xfrm>
            <a:off x="11506203" y="6519010"/>
            <a:ext cx="304799" cy="206375"/>
          </a:xfrm>
          <a:prstGeom prst="rect">
            <a:avLst/>
          </a:prstGeom>
        </p:spPr>
        <p:txBody>
          <a:bodyPr lIns="0" tIns="0" rIns="0" bIns="0"/>
          <a:lstStyle>
            <a:lvl1pPr algn="r">
              <a:defRPr sz="1000">
                <a:solidFill>
                  <a:schemeClr val="bg1">
                    <a:lumMod val="65000"/>
                  </a:schemeClr>
                </a:solidFill>
                <a:latin typeface="Arial"/>
                <a:cs typeface="Aria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8040861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ody Slide_Two Columns">
    <p:spTree>
      <p:nvGrpSpPr>
        <p:cNvPr id="1" name=""/>
        <p:cNvGrpSpPr/>
        <p:nvPr/>
      </p:nvGrpSpPr>
      <p:grpSpPr>
        <a:xfrm>
          <a:off x="0" y="0"/>
          <a:ext cx="0" cy="0"/>
          <a:chOff x="0" y="0"/>
          <a:chExt cx="0" cy="0"/>
        </a:xfrm>
      </p:grpSpPr>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3" name="Body Level One…"/>
          <p:cNvSpPr txBox="1">
            <a:spLocks noGrp="1"/>
          </p:cNvSpPr>
          <p:nvPr>
            <p:ph type="body" sz="half" idx="1"/>
          </p:nvPr>
        </p:nvSpPr>
        <p:spPr>
          <a:xfrm>
            <a:off x="243840" y="1170433"/>
            <a:ext cx="5730241" cy="5181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laceholder 5"/>
          <p:cNvSpPr txBox="1"/>
          <p:nvPr/>
        </p:nvSpPr>
        <p:spPr>
          <a:xfrm>
            <a:off x="11526012" y="182567"/>
            <a:ext cx="545254" cy="312208"/>
          </a:xfrm>
          <a:prstGeom prst="rect">
            <a:avLst/>
          </a:prstGeom>
          <a:ln w="12700">
            <a:miter lim="400000"/>
          </a:ln>
        </p:spPr>
        <p:txBody>
          <a:bodyPr lIns="45781" tIns="45781" rIns="45781" bIns="45781" anchor="ctr">
            <a:spAutoFit/>
          </a:bodyPr>
          <a:lstStyle/>
          <a:p>
            <a:pPr algn="r" defTabSz="343336">
              <a:defRPr sz="1400">
                <a:solidFill>
                  <a:srgbClr val="FFFFFF"/>
                </a:solidFill>
                <a:latin typeface="Tele-GroteskNor"/>
                <a:ea typeface="Tele-GroteskNor"/>
                <a:cs typeface="Tele-GroteskNor"/>
                <a:sym typeface="Tele-GroteskNor"/>
              </a:defRPr>
            </a:pPr>
            <a:endParaRPr sz="1400"/>
          </a:p>
        </p:txBody>
      </p:sp>
      <p:pic>
        <p:nvPicPr>
          <p:cNvPr id="35" name="Picture 17" descr="Picture 1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21153" y="6624994"/>
            <a:ext cx="989462" cy="121921"/>
          </a:xfrm>
          <a:prstGeom prst="rect">
            <a:avLst/>
          </a:prstGeom>
          <a:ln w="12700">
            <a:miter lim="400000"/>
          </a:ln>
        </p:spPr>
      </p:pic>
      <p:sp>
        <p:nvSpPr>
          <p:cNvPr id="36" name="Slide Number Placeholder 5"/>
          <p:cNvSpPr txBox="1"/>
          <p:nvPr/>
        </p:nvSpPr>
        <p:spPr>
          <a:xfrm>
            <a:off x="90318" y="6580659"/>
            <a:ext cx="1038579" cy="210608"/>
          </a:xfrm>
          <a:prstGeom prst="rect">
            <a:avLst/>
          </a:prstGeom>
          <a:ln w="12700">
            <a:miter lim="400000"/>
          </a:ln>
        </p:spPr>
        <p:txBody>
          <a:bodyPr lIns="34336" tIns="34336" rIns="34336" bIns="34336" anchor="ctr">
            <a:spAutoFit/>
          </a:bodyPr>
          <a:lstStyle/>
          <a:p>
            <a:pPr defTabSz="343336">
              <a:defRPr sz="900">
                <a:solidFill>
                  <a:srgbClr val="FFFFFF"/>
                </a:solidFill>
                <a:latin typeface="Tele-GroteskHal"/>
                <a:ea typeface="Tele-GroteskHal"/>
                <a:cs typeface="Tele-GroteskHal"/>
                <a:sym typeface="Tele-GroteskHal"/>
              </a:defRPr>
            </a:pPr>
            <a:endParaRPr sz="900"/>
          </a:p>
        </p:txBody>
      </p:sp>
      <p:sp>
        <p:nvSpPr>
          <p:cNvPr id="37" name="Footer Placeholder 3"/>
          <p:cNvSpPr txBox="1"/>
          <p:nvPr/>
        </p:nvSpPr>
        <p:spPr>
          <a:xfrm>
            <a:off x="1318901" y="6522338"/>
            <a:ext cx="1858237" cy="249434"/>
          </a:xfrm>
          <a:prstGeom prst="rect">
            <a:avLst/>
          </a:prstGeom>
          <a:ln w="12700">
            <a:miter lim="400000"/>
          </a:ln>
          <a:extLst>
            <a:ext uri="{C572A759-6A51-4108-AA02-DFA0A04FC94B}">
              <ma14:wrappingTextBoxFlag xmlns="" xmlns:ma14="http://schemas.microsoft.com/office/mac/drawingml/2011/main" val="1"/>
            </a:ext>
          </a:extLst>
        </p:spPr>
        <p:txBody>
          <a:bodyPr lIns="45781" tIns="45781" rIns="45781" bIns="45781" anchor="ctr">
            <a:spAutoFit/>
          </a:bodyPr>
          <a:lstStyle>
            <a:lvl1pPr defTabSz="342871">
              <a:defRPr sz="1000" b="1">
                <a:solidFill>
                  <a:srgbClr val="FFFFFF"/>
                </a:solidFill>
              </a:defRPr>
            </a:lvl1pPr>
          </a:lstStyle>
          <a:p>
            <a:r>
              <a:rPr sz="1000"/>
              <a:t>Cloud Center of Excellence</a:t>
            </a:r>
          </a:p>
        </p:txBody>
      </p:sp>
      <p:grpSp>
        <p:nvGrpSpPr>
          <p:cNvPr id="40" name="Picture 19"/>
          <p:cNvGrpSpPr/>
          <p:nvPr/>
        </p:nvGrpSpPr>
        <p:grpSpPr>
          <a:xfrm>
            <a:off x="190006" y="6496056"/>
            <a:ext cx="1029208" cy="361950"/>
            <a:chOff x="0" y="0"/>
            <a:chExt cx="1029207" cy="361949"/>
          </a:xfrm>
        </p:grpSpPr>
        <p:sp>
          <p:nvSpPr>
            <p:cNvPr id="38" name="Rectangle"/>
            <p:cNvSpPr/>
            <p:nvPr/>
          </p:nvSpPr>
          <p:spPr>
            <a:xfrm>
              <a:off x="0" y="0"/>
              <a:ext cx="1029208" cy="361950"/>
            </a:xfrm>
            <a:prstGeom prst="rect">
              <a:avLst/>
            </a:prstGeom>
            <a:solidFill>
              <a:srgbClr val="FFFFFF"/>
            </a:solidFill>
            <a:ln w="12700" cap="flat">
              <a:noFill/>
              <a:miter lim="400000"/>
            </a:ln>
            <a:effectLst/>
          </p:spPr>
          <p:txBody>
            <a:bodyPr wrap="square" lIns="45719" tIns="45719" rIns="45719" bIns="45719" numCol="1" anchor="t">
              <a:noAutofit/>
            </a:bodyPr>
            <a:lstStyle/>
            <a:p>
              <a:endParaRPr sz="1800"/>
            </a:p>
          </p:txBody>
        </p:sp>
        <p:pic>
          <p:nvPicPr>
            <p:cNvPr id="39" name="image5.png" descr="image5.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029208" cy="361950"/>
            </a:xfrm>
            <a:prstGeom prst="rect">
              <a:avLst/>
            </a:prstGeom>
            <a:ln w="12700" cap="flat">
              <a:noFill/>
              <a:miter lim="400000"/>
            </a:ln>
            <a:effectLst/>
          </p:spPr>
        </p:pic>
      </p:grpSp>
      <p:pic>
        <p:nvPicPr>
          <p:cNvPr id="41" name="Picture 20" descr="Picture 20"/>
          <p:cNvPicPr>
            <a:picLocks noChangeAspect="1"/>
          </p:cNvPicPr>
          <p:nvPr/>
        </p:nvPicPr>
        <p:blipFill>
          <a:blip r:embed="rId4"/>
          <a:stretch>
            <a:fillRect/>
          </a:stretch>
        </p:blipFill>
        <p:spPr>
          <a:xfrm>
            <a:off x="0" y="-7190"/>
            <a:ext cx="12192000" cy="744170"/>
          </a:xfrm>
          <a:prstGeom prst="rect">
            <a:avLst/>
          </a:prstGeom>
          <a:ln w="12700">
            <a:miter lim="400000"/>
          </a:ln>
        </p:spPr>
      </p:pic>
      <p:sp>
        <p:nvSpPr>
          <p:cNvPr id="42" name="Title Text"/>
          <p:cNvSpPr txBox="1">
            <a:spLocks noGrp="1"/>
          </p:cNvSpPr>
          <p:nvPr>
            <p:ph type="title"/>
          </p:nvPr>
        </p:nvSpPr>
        <p:spPr>
          <a:xfrm>
            <a:off x="243840" y="13114"/>
            <a:ext cx="11216641" cy="737299"/>
          </a:xfrm>
          <a:prstGeom prst="rect">
            <a:avLst/>
          </a:prstGeom>
        </p:spPr>
        <p:txBody>
          <a:bodyPr/>
          <a:lstStyle>
            <a:lvl1pPr>
              <a:defRPr sz="2600">
                <a:solidFill>
                  <a:srgbClr val="FFFFFF"/>
                </a:solidFill>
                <a:latin typeface="Segoe UI"/>
                <a:ea typeface="Segoe UI"/>
                <a:cs typeface="Segoe UI"/>
                <a:sym typeface="Segoe UI"/>
              </a:defRPr>
            </a:lvl1pPr>
          </a:lstStyle>
          <a:p>
            <a:r>
              <a:t>Title Text</a:t>
            </a:r>
          </a:p>
        </p:txBody>
      </p:sp>
      <p:sp>
        <p:nvSpPr>
          <p:cNvPr id="43" name="Slide Number Placeholder 5"/>
          <p:cNvSpPr txBox="1"/>
          <p:nvPr/>
        </p:nvSpPr>
        <p:spPr>
          <a:xfrm>
            <a:off x="11489068" y="202727"/>
            <a:ext cx="545254" cy="271881"/>
          </a:xfrm>
          <a:prstGeom prst="rect">
            <a:avLst/>
          </a:prstGeom>
          <a:ln w="12700">
            <a:miter lim="400000"/>
          </a:ln>
        </p:spPr>
        <p:txBody>
          <a:bodyPr lIns="34336" tIns="34336" rIns="34336" bIns="34336" anchor="ctr">
            <a:spAutoFit/>
          </a:bodyPr>
          <a:lstStyle/>
          <a:p>
            <a:pPr algn="r" defTabSz="343336">
              <a:defRPr sz="1300">
                <a:solidFill>
                  <a:srgbClr val="FFFFFF"/>
                </a:solidFill>
                <a:latin typeface="Segoe UI"/>
                <a:ea typeface="Segoe UI"/>
                <a:cs typeface="Segoe UI"/>
                <a:sym typeface="Segoe UI"/>
              </a:defRPr>
            </a:pPr>
            <a:endParaRPr sz="1300"/>
          </a:p>
        </p:txBody>
      </p:sp>
    </p:spTree>
    <p:extLst>
      <p:ext uri="{BB962C8B-B14F-4D97-AF65-F5344CB8AC3E}">
        <p14:creationId xmlns:p14="http://schemas.microsoft.com/office/powerpoint/2010/main" val="1875618889"/>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70882007"/>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Slid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chemeClr val="accent3">
              <a:alpha val="75000"/>
            </a:scheme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3251801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80596" y="1505833"/>
            <a:ext cx="3938914" cy="553998"/>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58217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688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066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Non-bulleted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659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Bullet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4354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509453" y="600825"/>
            <a:ext cx="6099936" cy="1107996"/>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7537FF0-A393-4686-BC5E-6600D31F0972}"/>
              </a:ext>
            </a:extLst>
          </p:cNvPr>
          <p:cNvSpPr/>
          <p:nvPr userDrawn="1"/>
        </p:nvSpPr>
        <p:spPr bwMode="auto">
          <a:xfrm>
            <a:off x="0" y="0"/>
            <a:ext cx="4993240"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 name="Text Placeholder 4">
            <a:extLst>
              <a:ext uri="{FF2B5EF4-FFF2-40B4-BE49-F238E27FC236}">
                <a16:creationId xmlns:a16="http://schemas.microsoft.com/office/drawing/2014/main" id="{ACC343D7-A804-4B58-BC9E-B0BDFD2044B8}"/>
              </a:ext>
            </a:extLst>
          </p:cNvPr>
          <p:cNvSpPr>
            <a:spLocks noGrp="1"/>
          </p:cNvSpPr>
          <p:nvPr>
            <p:ph type="body" sz="quarter" idx="10"/>
          </p:nvPr>
        </p:nvSpPr>
        <p:spPr>
          <a:xfrm>
            <a:off x="7489861" y="2280863"/>
            <a:ext cx="4119527" cy="1221873"/>
          </a:xfrm>
        </p:spPr>
        <p:txBody>
          <a:bodyPr/>
          <a:lstStyle>
            <a:lvl1pPr>
              <a:spcBef>
                <a:spcPts val="5400"/>
              </a:spcBef>
              <a:defRPr sz="1800" b="0">
                <a:latin typeface="Segoe UI" panose="020B0502040204020203" pitchFamily="34" charset="0"/>
                <a:cs typeface="Segoe UI" panose="020B0502040204020203" pitchFamily="34" charset="0"/>
              </a:defRPr>
            </a:lvl1pPr>
            <a:lvl2pPr>
              <a:defRPr sz="1400" b="0">
                <a:latin typeface="Segoe UI" panose="020B0502040204020203" pitchFamily="34" charset="0"/>
                <a:cs typeface="Segoe UI" panose="020B0502040204020203" pitchFamily="34" charset="0"/>
              </a:defRPr>
            </a:lvl2pPr>
            <a:lvl3pPr>
              <a:defRPr sz="1100" b="0">
                <a:latin typeface="Segoe UI" panose="020B0502040204020203" pitchFamily="34" charset="0"/>
                <a:cs typeface="Segoe UI" panose="020B0502040204020203" pitchFamily="34" charset="0"/>
              </a:defRPr>
            </a:lvl3pPr>
            <a:lvl4pPr>
              <a:defRPr sz="1050" b="0">
                <a:latin typeface="Segoe UI" panose="020B0502040204020203" pitchFamily="34" charset="0"/>
                <a:cs typeface="Segoe UI" panose="020B0502040204020203" pitchFamily="34" charset="0"/>
              </a:defRPr>
            </a:lvl4pPr>
            <a:lvl5pPr>
              <a:defRPr sz="105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27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11555396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1052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449" y="600825"/>
            <a:ext cx="11018520" cy="553998"/>
          </a:xfrm>
        </p:spPr>
        <p:txBody>
          <a:bodyPr/>
          <a:lstStyle/>
          <a:p>
            <a:r>
              <a:rPr lang="en-US"/>
              <a:t>Click to edit Master title style</a:t>
            </a:r>
          </a:p>
        </p:txBody>
      </p:sp>
      <p:sp>
        <p:nvSpPr>
          <p:cNvPr id="4" name="Picture Placeholder 3">
            <a:extLst>
              <a:ext uri="{FF2B5EF4-FFF2-40B4-BE49-F238E27FC236}">
                <a16:creationId xmlns:a16="http://schemas.microsoft.com/office/drawing/2014/main" id="{7AD184EC-2F70-497C-963B-4BF374601F3A}"/>
              </a:ext>
            </a:extLst>
          </p:cNvPr>
          <p:cNvSpPr>
            <a:spLocks noGrp="1"/>
          </p:cNvSpPr>
          <p:nvPr>
            <p:ph type="pic" sz="quarter" idx="10"/>
          </p:nvPr>
        </p:nvSpPr>
        <p:spPr>
          <a:xfrm>
            <a:off x="568449" y="1644650"/>
            <a:ext cx="3518953" cy="2366963"/>
          </a:xfrm>
        </p:spPr>
        <p:txBody>
          <a:bodyPr/>
          <a:lstStyle/>
          <a:p>
            <a:endParaRPr lang="en-US"/>
          </a:p>
        </p:txBody>
      </p:sp>
      <p:sp>
        <p:nvSpPr>
          <p:cNvPr id="5" name="Picture Placeholder 3">
            <a:extLst>
              <a:ext uri="{FF2B5EF4-FFF2-40B4-BE49-F238E27FC236}">
                <a16:creationId xmlns:a16="http://schemas.microsoft.com/office/drawing/2014/main" id="{FC2CE5E9-BC88-48D6-AACD-554028822648}"/>
              </a:ext>
            </a:extLst>
          </p:cNvPr>
          <p:cNvSpPr>
            <a:spLocks noGrp="1"/>
          </p:cNvSpPr>
          <p:nvPr>
            <p:ph type="pic" sz="quarter" idx="11"/>
          </p:nvPr>
        </p:nvSpPr>
        <p:spPr>
          <a:xfrm>
            <a:off x="4318232" y="1644650"/>
            <a:ext cx="3518953" cy="2366963"/>
          </a:xfrm>
        </p:spPr>
        <p:txBody>
          <a:bodyPr/>
          <a:lstStyle/>
          <a:p>
            <a:endParaRPr lang="en-US"/>
          </a:p>
        </p:txBody>
      </p:sp>
      <p:sp>
        <p:nvSpPr>
          <p:cNvPr id="6" name="Picture Placeholder 3">
            <a:extLst>
              <a:ext uri="{FF2B5EF4-FFF2-40B4-BE49-F238E27FC236}">
                <a16:creationId xmlns:a16="http://schemas.microsoft.com/office/drawing/2014/main" id="{BA4EA310-8B27-4071-9683-50EB967EE023}"/>
              </a:ext>
            </a:extLst>
          </p:cNvPr>
          <p:cNvSpPr>
            <a:spLocks noGrp="1"/>
          </p:cNvSpPr>
          <p:nvPr>
            <p:ph type="pic" sz="quarter" idx="12"/>
          </p:nvPr>
        </p:nvSpPr>
        <p:spPr>
          <a:xfrm>
            <a:off x="8068016" y="1644650"/>
            <a:ext cx="3518953" cy="2366963"/>
          </a:xfrm>
        </p:spPr>
        <p:txBody>
          <a:bodyPr/>
          <a:lstStyle/>
          <a:p>
            <a:endParaRPr lang="en-US"/>
          </a:p>
        </p:txBody>
      </p:sp>
      <p:sp>
        <p:nvSpPr>
          <p:cNvPr id="7" name="Picture Placeholder 3">
            <a:extLst>
              <a:ext uri="{FF2B5EF4-FFF2-40B4-BE49-F238E27FC236}">
                <a16:creationId xmlns:a16="http://schemas.microsoft.com/office/drawing/2014/main" id="{4ED450C5-B56C-440D-BB27-4B654AAF87CF}"/>
              </a:ext>
            </a:extLst>
          </p:cNvPr>
          <p:cNvSpPr>
            <a:spLocks noGrp="1"/>
          </p:cNvSpPr>
          <p:nvPr>
            <p:ph type="pic" sz="quarter" idx="13"/>
          </p:nvPr>
        </p:nvSpPr>
        <p:spPr>
          <a:xfrm>
            <a:off x="568449" y="4257315"/>
            <a:ext cx="2560320" cy="1793595"/>
          </a:xfrm>
        </p:spPr>
        <p:txBody>
          <a:bodyPr/>
          <a:lstStyle/>
          <a:p>
            <a:endParaRPr lang="en-US"/>
          </a:p>
        </p:txBody>
      </p:sp>
      <p:sp>
        <p:nvSpPr>
          <p:cNvPr id="8" name="Picture Placeholder 3">
            <a:extLst>
              <a:ext uri="{FF2B5EF4-FFF2-40B4-BE49-F238E27FC236}">
                <a16:creationId xmlns:a16="http://schemas.microsoft.com/office/drawing/2014/main" id="{45642B5D-4929-4CA1-B556-74848E593B0B}"/>
              </a:ext>
            </a:extLst>
          </p:cNvPr>
          <p:cNvSpPr>
            <a:spLocks noGrp="1"/>
          </p:cNvSpPr>
          <p:nvPr>
            <p:ph type="pic" sz="quarter" idx="14"/>
          </p:nvPr>
        </p:nvSpPr>
        <p:spPr>
          <a:xfrm>
            <a:off x="3387849" y="4257315"/>
            <a:ext cx="2560320" cy="1793595"/>
          </a:xfrm>
        </p:spPr>
        <p:txBody>
          <a:bodyPr/>
          <a:lstStyle/>
          <a:p>
            <a:endParaRPr lang="en-US"/>
          </a:p>
        </p:txBody>
      </p:sp>
      <p:sp>
        <p:nvSpPr>
          <p:cNvPr id="9" name="Picture Placeholder 3">
            <a:extLst>
              <a:ext uri="{FF2B5EF4-FFF2-40B4-BE49-F238E27FC236}">
                <a16:creationId xmlns:a16="http://schemas.microsoft.com/office/drawing/2014/main" id="{DF45610F-F288-4A00-8439-49B7ACC75D4E}"/>
              </a:ext>
            </a:extLst>
          </p:cNvPr>
          <p:cNvSpPr>
            <a:spLocks noGrp="1"/>
          </p:cNvSpPr>
          <p:nvPr>
            <p:ph type="pic" sz="quarter" idx="15"/>
          </p:nvPr>
        </p:nvSpPr>
        <p:spPr>
          <a:xfrm>
            <a:off x="6207249" y="4257315"/>
            <a:ext cx="2560320" cy="1793595"/>
          </a:xfrm>
        </p:spPr>
        <p:txBody>
          <a:bodyPr/>
          <a:lstStyle/>
          <a:p>
            <a:endParaRPr lang="en-US"/>
          </a:p>
        </p:txBody>
      </p:sp>
      <p:sp>
        <p:nvSpPr>
          <p:cNvPr id="10" name="Picture Placeholder 3">
            <a:extLst>
              <a:ext uri="{FF2B5EF4-FFF2-40B4-BE49-F238E27FC236}">
                <a16:creationId xmlns:a16="http://schemas.microsoft.com/office/drawing/2014/main" id="{C82635F4-93CE-4BA4-984B-DF5495A664E9}"/>
              </a:ext>
            </a:extLst>
          </p:cNvPr>
          <p:cNvSpPr>
            <a:spLocks noGrp="1"/>
          </p:cNvSpPr>
          <p:nvPr>
            <p:ph type="pic" sz="quarter" idx="16"/>
          </p:nvPr>
        </p:nvSpPr>
        <p:spPr>
          <a:xfrm>
            <a:off x="9026649" y="4257315"/>
            <a:ext cx="2560320" cy="1793595"/>
          </a:xfrm>
        </p:spPr>
        <p:txBody>
          <a:bodyPr/>
          <a:lstStyle/>
          <a:p>
            <a:endParaRPr lang="en-US"/>
          </a:p>
        </p:txBody>
      </p:sp>
    </p:spTree>
    <p:extLst>
      <p:ext uri="{BB962C8B-B14F-4D97-AF65-F5344CB8AC3E}">
        <p14:creationId xmlns:p14="http://schemas.microsoft.com/office/powerpoint/2010/main" val="270836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8526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5002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84671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3274956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02766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9541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960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133812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216971058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24543484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019300"/>
            <a:ext cx="5359401"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199" y="3284459"/>
            <a:ext cx="6768708"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3447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697032"/>
            <a:ext cx="5359401" cy="1107996"/>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274344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4261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9695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1953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54794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103574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3049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4838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580364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7574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4527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11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10/23/2020</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33638085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342591228"/>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6138452" y="3747407"/>
            <a:ext cx="5215659" cy="384721"/>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100" b="0">
                <a:solidFill>
                  <a:schemeClr val="accent5"/>
                </a:solidFill>
              </a:defRPr>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19" name="Rectangle 18">
            <a:extLst>
              <a:ext uri="{FF2B5EF4-FFF2-40B4-BE49-F238E27FC236}">
                <a16:creationId xmlns:a16="http://schemas.microsoft.com/office/drawing/2014/main" id="{DFAE68BA-71F5-48B6-9252-451A9DE7852D}"/>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4D806451-F978-4F03-83EE-3866A75CE4C4}"/>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1" name="Rectangle 20">
            <a:extLst>
              <a:ext uri="{FF2B5EF4-FFF2-40B4-BE49-F238E27FC236}">
                <a16:creationId xmlns:a16="http://schemas.microsoft.com/office/drawing/2014/main" id="{3FE310DB-47C0-4F2D-964F-27B93F28FBD0}"/>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2" name="TextBox 21">
            <a:extLst>
              <a:ext uri="{FF2B5EF4-FFF2-40B4-BE49-F238E27FC236}">
                <a16:creationId xmlns:a16="http://schemas.microsoft.com/office/drawing/2014/main" id="{31723DCD-7B5F-45CB-8265-ED0F69388712}"/>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0578922"/>
      </p:ext>
    </p:extLst>
  </p:cSld>
  <p:clrMapOvr>
    <a:masterClrMapping/>
  </p:clrMapOvr>
  <p:extLst>
    <p:ext uri="{DCECCB84-F9BA-43D5-87BE-67443E8EF086}">
      <p15:sldGuideLst xmlns:p15="http://schemas.microsoft.com/office/powerpoint/2012/main">
        <p15:guide id="1" pos="1896">
          <p15:clr>
            <a:srgbClr val="FBAE40"/>
          </p15:clr>
        </p15:guide>
        <p15:guide id="2" orient="horz" pos="1992">
          <p15:clr>
            <a:srgbClr val="FBAE40"/>
          </p15:clr>
        </p15:guide>
        <p15:guide id="3" pos="386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 name="Title 3">
            <a:extLst>
              <a:ext uri="{FF2B5EF4-FFF2-40B4-BE49-F238E27FC236}">
                <a16:creationId xmlns:a16="http://schemas.microsoft.com/office/drawing/2014/main" id="{FC0D8D5E-5062-4FBC-B04E-7BFF498EDBB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0" name="Rectangle 9">
            <a:extLst>
              <a:ext uri="{FF2B5EF4-FFF2-40B4-BE49-F238E27FC236}">
                <a16:creationId xmlns:a16="http://schemas.microsoft.com/office/drawing/2014/main" id="{B32021F4-1E55-484F-B6AB-724A391A8F1F}"/>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DDD8FB85-D1C2-4F27-935A-702101E9612B}"/>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532490463"/>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9_Company History 1">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9E0E067-E18B-4449-B7DE-55820CAA51F9}"/>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68BB92E5-2FC3-436C-B0C8-95887E5E74F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grpSp>
        <p:nvGrpSpPr>
          <p:cNvPr id="15" name="Group 14">
            <a:extLst>
              <a:ext uri="{FF2B5EF4-FFF2-40B4-BE49-F238E27FC236}">
                <a16:creationId xmlns:a16="http://schemas.microsoft.com/office/drawing/2014/main" id="{1AB169BD-1499-4A2D-B0F4-B86ABBBD5679}"/>
              </a:ext>
            </a:extLst>
          </p:cNvPr>
          <p:cNvGrpSpPr/>
          <p:nvPr userDrawn="1"/>
        </p:nvGrpSpPr>
        <p:grpSpPr>
          <a:xfrm>
            <a:off x="840223" y="1752368"/>
            <a:ext cx="4472358" cy="2477152"/>
            <a:chOff x="670952" y="1151068"/>
            <a:chExt cx="5783636" cy="3345628"/>
          </a:xfrm>
        </p:grpSpPr>
        <p:sp>
          <p:nvSpPr>
            <p:cNvPr id="16" name="Rectangle: Rounded Corners 15">
              <a:extLst>
                <a:ext uri="{FF2B5EF4-FFF2-40B4-BE49-F238E27FC236}">
                  <a16:creationId xmlns:a16="http://schemas.microsoft.com/office/drawing/2014/main" id="{E34394EB-341B-4994-ACEB-057521B7F969}"/>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A32020B5-58C1-4052-A573-1512B0F3F4B8}"/>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Picture Placeholder 3">
            <a:extLst>
              <a:ext uri="{FF2B5EF4-FFF2-40B4-BE49-F238E27FC236}">
                <a16:creationId xmlns:a16="http://schemas.microsoft.com/office/drawing/2014/main" id="{3114A655-2404-4CF7-8229-25F1231B0F44}"/>
              </a:ext>
            </a:extLst>
          </p:cNvPr>
          <p:cNvSpPr>
            <a:spLocks noGrp="1"/>
          </p:cNvSpPr>
          <p:nvPr>
            <p:ph type="pic" sz="quarter" idx="11"/>
          </p:nvPr>
        </p:nvSpPr>
        <p:spPr>
          <a:xfrm>
            <a:off x="1046498" y="1957619"/>
            <a:ext cx="4059809" cy="2148425"/>
          </a:xfrm>
          <a:pattFill prst="pct5">
            <a:fgClr>
              <a:schemeClr val="accent1"/>
            </a:fgClr>
            <a:bgClr>
              <a:schemeClr val="bg1"/>
            </a:bgClr>
          </a:pattFill>
        </p:spPr>
        <p:txBody>
          <a:bodyPr/>
          <a:lstStyle/>
          <a:p>
            <a:endParaRPr lang="en-US"/>
          </a:p>
        </p:txBody>
      </p:sp>
      <p:sp>
        <p:nvSpPr>
          <p:cNvPr id="21" name="Title 3">
            <a:extLst>
              <a:ext uri="{FF2B5EF4-FFF2-40B4-BE49-F238E27FC236}">
                <a16:creationId xmlns:a16="http://schemas.microsoft.com/office/drawing/2014/main" id="{883D396A-FDEE-41D9-BD4F-7E2A0EF37342}"/>
              </a:ext>
            </a:extLst>
          </p:cNvPr>
          <p:cNvSpPr>
            <a:spLocks noGrp="1"/>
          </p:cNvSpPr>
          <p:nvPr>
            <p:ph type="title"/>
          </p:nvPr>
        </p:nvSpPr>
        <p:spPr>
          <a:xfrm>
            <a:off x="6138451" y="3110594"/>
            <a:ext cx="5479351" cy="530766"/>
          </a:xfrm>
        </p:spPr>
        <p:txBody>
          <a:bodyPr anchor="b"/>
          <a:lstStyle>
            <a:lvl1pPr algn="l">
              <a:defRPr sz="2800"/>
            </a:lvl1pPr>
          </a:lstStyle>
          <a:p>
            <a:r>
              <a:rPr lang="en-US"/>
              <a:t>Click to edit Master</a:t>
            </a:r>
          </a:p>
        </p:txBody>
      </p:sp>
      <p:sp>
        <p:nvSpPr>
          <p:cNvPr id="22" name="Text Placeholder 13">
            <a:extLst>
              <a:ext uri="{FF2B5EF4-FFF2-40B4-BE49-F238E27FC236}">
                <a16:creationId xmlns:a16="http://schemas.microsoft.com/office/drawing/2014/main" id="{A1682A45-3D19-4C65-BC79-ECE56D1DE479}"/>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23" name="Rectangle 22">
            <a:extLst>
              <a:ext uri="{FF2B5EF4-FFF2-40B4-BE49-F238E27FC236}">
                <a16:creationId xmlns:a16="http://schemas.microsoft.com/office/drawing/2014/main" id="{54203FA6-C387-48ED-8EFF-5C602AEE1113}"/>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4" name="TextBox 23">
            <a:extLst>
              <a:ext uri="{FF2B5EF4-FFF2-40B4-BE49-F238E27FC236}">
                <a16:creationId xmlns:a16="http://schemas.microsoft.com/office/drawing/2014/main" id="{CBF03F2A-E98C-4751-A51C-E61EF4B0691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096194993"/>
      </p:ext>
    </p:extLst>
  </p:cSld>
  <p:clrMapOvr>
    <a:masterClrMapping/>
  </p:clrMapOvr>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8" name="Rectangle 7">
            <a:extLst>
              <a:ext uri="{FF2B5EF4-FFF2-40B4-BE49-F238E27FC236}">
                <a16:creationId xmlns:a16="http://schemas.microsoft.com/office/drawing/2014/main" id="{D1F309D2-B716-40E0-931F-F15CD5407E0C}"/>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4" name="Rectangle 13">
            <a:extLst>
              <a:ext uri="{FF2B5EF4-FFF2-40B4-BE49-F238E27FC236}">
                <a16:creationId xmlns:a16="http://schemas.microsoft.com/office/drawing/2014/main" id="{AB80E8C1-1C03-4D29-A328-38D6947DAD71}"/>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Title 3">
            <a:extLst>
              <a:ext uri="{FF2B5EF4-FFF2-40B4-BE49-F238E27FC236}">
                <a16:creationId xmlns:a16="http://schemas.microsoft.com/office/drawing/2014/main" id="{13601601-E319-4565-AC5B-83F392AE4DC3}"/>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9" name="Rectangle 18">
            <a:extLst>
              <a:ext uri="{FF2B5EF4-FFF2-40B4-BE49-F238E27FC236}">
                <a16:creationId xmlns:a16="http://schemas.microsoft.com/office/drawing/2014/main" id="{96726164-E26C-4A97-A9B7-F480AB72AC6C}"/>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88477CC5-9D98-430F-A5A4-E53960565681}"/>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688914178"/>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405436286"/>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14200272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
        <p:nvSpPr>
          <p:cNvPr id="3" name="Rectangle 2">
            <a:extLst>
              <a:ext uri="{FF2B5EF4-FFF2-40B4-BE49-F238E27FC236}">
                <a16:creationId xmlns:a16="http://schemas.microsoft.com/office/drawing/2014/main" id="{4726D277-5B5E-4EFC-9E04-A5B73BE15896}"/>
              </a:ext>
            </a:extLst>
          </p:cNvPr>
          <p:cNvSpPr/>
          <p:nvPr userDrawn="1"/>
        </p:nvSpPr>
        <p:spPr bwMode="auto">
          <a:xfrm>
            <a:off x="6325644" y="0"/>
            <a:ext cx="5866356" cy="68580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Rectangle: Rounded Corners 3">
            <a:extLst>
              <a:ext uri="{FF2B5EF4-FFF2-40B4-BE49-F238E27FC236}">
                <a16:creationId xmlns:a16="http://schemas.microsoft.com/office/drawing/2014/main" id="{7362C29E-2174-4870-98E5-5008ED6C11CF}"/>
              </a:ext>
            </a:extLst>
          </p:cNvPr>
          <p:cNvSpPr/>
          <p:nvPr userDrawn="1"/>
        </p:nvSpPr>
        <p:spPr bwMode="auto">
          <a:xfrm>
            <a:off x="4962144" y="647846"/>
            <a:ext cx="9107424" cy="5606650"/>
          </a:xfrm>
          <a:prstGeom prst="roundRect">
            <a:avLst>
              <a:gd name="adj" fmla="val 402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ext Placeholder 5">
            <a:extLst>
              <a:ext uri="{FF2B5EF4-FFF2-40B4-BE49-F238E27FC236}">
                <a16:creationId xmlns:a16="http://schemas.microsoft.com/office/drawing/2014/main" id="{1D647D87-90CB-4DC6-AAF1-6422B13BA317}"/>
              </a:ext>
            </a:extLst>
          </p:cNvPr>
          <p:cNvSpPr>
            <a:spLocks noGrp="1"/>
          </p:cNvSpPr>
          <p:nvPr>
            <p:ph type="body" sz="quarter" idx="10"/>
          </p:nvPr>
        </p:nvSpPr>
        <p:spPr>
          <a:xfrm>
            <a:off x="584200" y="3429000"/>
            <a:ext cx="3865563" cy="1692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5300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itle 3">
            <a:extLst>
              <a:ext uri="{FF2B5EF4-FFF2-40B4-BE49-F238E27FC236}">
                <a16:creationId xmlns:a16="http://schemas.microsoft.com/office/drawing/2014/main" id="{46719086-594E-4EFF-9A30-EDD535FD7DD3}"/>
              </a:ext>
            </a:extLst>
          </p:cNvPr>
          <p:cNvSpPr>
            <a:spLocks noGrp="1"/>
          </p:cNvSpPr>
          <p:nvPr>
            <p:ph type="title"/>
          </p:nvPr>
        </p:nvSpPr>
        <p:spPr>
          <a:xfrm>
            <a:off x="7624355" y="3210472"/>
            <a:ext cx="3896693" cy="549357"/>
          </a:xfrm>
        </p:spPr>
        <p:txBody>
          <a:bodyPr anchor="b"/>
          <a:lstStyle>
            <a:lvl1pPr algn="l">
              <a:defRPr sz="3200"/>
            </a:lvl1pPr>
          </a:lstStyle>
          <a:p>
            <a:r>
              <a:rPr lang="en-US"/>
              <a:t>Click to edit Master</a:t>
            </a:r>
          </a:p>
        </p:txBody>
      </p:sp>
      <p:sp>
        <p:nvSpPr>
          <p:cNvPr id="11" name="Text Placeholder 13">
            <a:extLst>
              <a:ext uri="{FF2B5EF4-FFF2-40B4-BE49-F238E27FC236}">
                <a16:creationId xmlns:a16="http://schemas.microsoft.com/office/drawing/2014/main" id="{D4CB1C8C-E2A3-4E26-BEE3-4B538680F156}"/>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8463621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296418661"/>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Tree>
    <p:extLst>
      <p:ext uri="{BB962C8B-B14F-4D97-AF65-F5344CB8AC3E}">
        <p14:creationId xmlns:p14="http://schemas.microsoft.com/office/powerpoint/2010/main" val="1459628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5944192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239268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193870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2292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0_Placeholder-Imag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1" y="3671454"/>
            <a:ext cx="4063999" cy="3186546"/>
          </a:xfrm>
          <a:solidFill>
            <a:schemeClr val="bg1">
              <a:lumMod val="95000"/>
            </a:schemeClr>
          </a:solidFill>
        </p:spPr>
        <p:txBody>
          <a:bodyPr>
            <a:normAutofit/>
          </a:bodyPr>
          <a:lstStyle>
            <a:lvl1pPr>
              <a:defRPr sz="1400"/>
            </a:lvl1pPr>
          </a:lstStyle>
          <a:p>
            <a:endParaRPr lang="en-US"/>
          </a:p>
        </p:txBody>
      </p:sp>
      <p:sp>
        <p:nvSpPr>
          <p:cNvPr id="8" name="Picture Placeholder 2"/>
          <p:cNvSpPr>
            <a:spLocks noGrp="1"/>
          </p:cNvSpPr>
          <p:nvPr>
            <p:ph type="pic" sz="quarter" idx="11"/>
          </p:nvPr>
        </p:nvSpPr>
        <p:spPr>
          <a:xfrm>
            <a:off x="8128001" y="3671454"/>
            <a:ext cx="4063999" cy="3186546"/>
          </a:xfrm>
          <a:solidFill>
            <a:schemeClr val="bg1">
              <a:lumMod val="95000"/>
            </a:schemeClr>
          </a:solidFill>
        </p:spPr>
        <p:txBody>
          <a:bodyPr>
            <a:normAutofit/>
          </a:bodyPr>
          <a:lstStyle>
            <a:lvl1pPr>
              <a:defRPr sz="1400"/>
            </a:lvl1pPr>
          </a:lstStyle>
          <a:p>
            <a:endParaRPr lang="en-US"/>
          </a:p>
        </p:txBody>
      </p:sp>
    </p:spTree>
    <p:extLst>
      <p:ext uri="{BB962C8B-B14F-4D97-AF65-F5344CB8AC3E}">
        <p14:creationId xmlns:p14="http://schemas.microsoft.com/office/powerpoint/2010/main" val="4156213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518C1E-830F-2F46-A40F-77FB597B82BB}"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8DC6B8-2AF7-7B47-B275-9C11723CE011}" type="slidenum">
              <a:rPr lang="en-US" smtClean="0"/>
              <a:t>‹#›</a:t>
            </a:fld>
            <a:endParaRPr lang="en-US"/>
          </a:p>
        </p:txBody>
      </p:sp>
    </p:spTree>
    <p:extLst>
      <p:ext uri="{BB962C8B-B14F-4D97-AF65-F5344CB8AC3E}">
        <p14:creationId xmlns:p14="http://schemas.microsoft.com/office/powerpoint/2010/main" val="2854054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398476892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2015178"/>
            <a:ext cx="372491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6852517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2735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7516709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F3CB5-9225-4F5A-9B56-B748770810A2}" type="datetimeFigureOut">
              <a:rPr lang="en-US" smtClean="0"/>
              <a:t>10/23/2020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7BDB02-CCAE-42BD-BC30-E87B59DCF8DF}" type="slidenum">
              <a:rPr lang="en-US" smtClean="0"/>
              <a:t>‹#›</a:t>
            </a:fld>
            <a:endParaRPr lang="en-US" dirty="0"/>
          </a:p>
        </p:txBody>
      </p:sp>
    </p:spTree>
    <p:extLst>
      <p:ext uri="{BB962C8B-B14F-4D97-AF65-F5344CB8AC3E}">
        <p14:creationId xmlns:p14="http://schemas.microsoft.com/office/powerpoint/2010/main" val="36448534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67498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942635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7949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086146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79167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358672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950906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6019189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3413142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699907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0360529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4647756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180544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626613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353121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51619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356296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ags" Target="../tags/tag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slideLayout" Target="../slideLayouts/slideLayout73.xml"/><Relationship Id="rId47" Type="http://schemas.openxmlformats.org/officeDocument/2006/relationships/slideLayout" Target="../slideLayouts/slideLayout78.xml"/><Relationship Id="rId50" Type="http://schemas.openxmlformats.org/officeDocument/2006/relationships/slideLayout" Target="../slideLayouts/slideLayout81.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9" Type="http://schemas.openxmlformats.org/officeDocument/2006/relationships/slideLayout" Target="../slideLayouts/slideLayout60.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45" Type="http://schemas.openxmlformats.org/officeDocument/2006/relationships/slideLayout" Target="../slideLayouts/slideLayout76.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49" Type="http://schemas.openxmlformats.org/officeDocument/2006/relationships/slideLayout" Target="../slideLayouts/slideLayout80.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4" Type="http://schemas.openxmlformats.org/officeDocument/2006/relationships/slideLayout" Target="../slideLayouts/slideLayout75.xml"/><Relationship Id="rId52" Type="http://schemas.openxmlformats.org/officeDocument/2006/relationships/image" Target="../media/image9.emf"/><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slideLayout" Target="../slideLayouts/slideLayout74.xml"/><Relationship Id="rId48" Type="http://schemas.openxmlformats.org/officeDocument/2006/relationships/slideLayout" Target="../slideLayouts/slideLayout79.xml"/><Relationship Id="rId8" Type="http://schemas.openxmlformats.org/officeDocument/2006/relationships/slideLayout" Target="../slideLayouts/slideLayout39.xml"/><Relationship Id="rId51" Type="http://schemas.openxmlformats.org/officeDocument/2006/relationships/theme" Target="../theme/theme3.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46" Type="http://schemas.openxmlformats.org/officeDocument/2006/relationships/slideLayout" Target="../slideLayouts/slideLayout77.xml"/><Relationship Id="rId20" Type="http://schemas.openxmlformats.org/officeDocument/2006/relationships/slideLayout" Target="../slideLayouts/slideLayout51.xml"/><Relationship Id="rId41" Type="http://schemas.openxmlformats.org/officeDocument/2006/relationships/slideLayout" Target="../slideLayouts/slideLayout72.xml"/><Relationship Id="rId1" Type="http://schemas.openxmlformats.org/officeDocument/2006/relationships/slideLayout" Target="../slideLayouts/slideLayout32.xml"/><Relationship Id="rId6"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3.xml"/><Relationship Id="rId1"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21" Type="http://schemas.openxmlformats.org/officeDocument/2006/relationships/slideLayout" Target="../slideLayouts/slideLayout104.xml"/><Relationship Id="rId34" Type="http://schemas.openxmlformats.org/officeDocument/2006/relationships/theme" Target="../theme/theme5.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image" Target="../media/image12.png"/><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image" Target="../media/image9.emf"/><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tags" Target="../tags/tag10.xml"/><Relationship Id="rId8" Type="http://schemas.openxmlformats.org/officeDocument/2006/relationships/slideLayout" Target="../slideLayouts/slideLayout91.xml"/><Relationship Id="rId3"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6.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364003061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83" r:id="rId5"/>
    <p:sldLayoutId id="2147483684" r:id="rId6"/>
    <p:sldLayoutId id="2147483685" r:id="rId7"/>
    <p:sldLayoutId id="2147483686" r:id="rId8"/>
    <p:sldLayoutId id="2147483690" r:id="rId9"/>
    <p:sldLayoutId id="2147483691" r:id="rId10"/>
    <p:sldLayoutId id="2147483692" r:id="rId11"/>
    <p:sldLayoutId id="2147483693" r:id="rId12"/>
    <p:sldLayoutId id="2147483694" r:id="rId13"/>
    <p:sldLayoutId id="2147483695" r:id="rId14"/>
    <p:sldLayoutId id="2147483696" r:id="rId15"/>
    <p:sldLayoutId id="2147483702" r:id="rId16"/>
    <p:sldLayoutId id="2147483951" r:id="rId17"/>
    <p:sldLayoutId id="2147483952" r:id="rId18"/>
    <p:sldLayoutId id="2147483953" r:id="rId19"/>
    <p:sldLayoutId id="2147483954" r:id="rId20"/>
    <p:sldLayoutId id="2147483955" r:id="rId21"/>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2"/>
    </p:custDataLst>
    <p:extLst>
      <p:ext uri="{BB962C8B-B14F-4D97-AF65-F5344CB8AC3E}">
        <p14:creationId xmlns:p14="http://schemas.microsoft.com/office/powerpoint/2010/main" val="243890203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4" r:id="rId5"/>
    <p:sldLayoutId id="2147483715" r:id="rId6"/>
    <p:sldLayoutId id="2147483716" r:id="rId7"/>
    <p:sldLayoutId id="2147483717" r:id="rId8"/>
    <p:sldLayoutId id="2147483718" r:id="rId9"/>
    <p:sldLayoutId id="214748371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52"/>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785462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1" r:id="rId28"/>
    <p:sldLayoutId id="2147483752" r:id="rId29"/>
    <p:sldLayoutId id="2147483753" r:id="rId30"/>
    <p:sldLayoutId id="2147483754" r:id="rId31"/>
    <p:sldLayoutId id="2147483756" r:id="rId32"/>
    <p:sldLayoutId id="2147483757" r:id="rId33"/>
    <p:sldLayoutId id="2147483758" r:id="rId34"/>
    <p:sldLayoutId id="2147483759" r:id="rId35"/>
    <p:sldLayoutId id="2147483760" r:id="rId36"/>
    <p:sldLayoutId id="2147483761" r:id="rId37"/>
    <p:sldLayoutId id="2147483762" r:id="rId38"/>
    <p:sldLayoutId id="2147483763" r:id="rId39"/>
    <p:sldLayoutId id="2147483764" r:id="rId40"/>
    <p:sldLayoutId id="2147483765" r:id="rId41"/>
    <p:sldLayoutId id="2147483766" r:id="rId42"/>
    <p:sldLayoutId id="2147483767" r:id="rId43"/>
    <p:sldLayoutId id="2147483768" r:id="rId44"/>
    <p:sldLayoutId id="2147483769" r:id="rId45"/>
    <p:sldLayoutId id="2147483770" r:id="rId46"/>
    <p:sldLayoutId id="2147483771" r:id="rId47"/>
    <p:sldLayoutId id="2147483772" r:id="rId48"/>
    <p:sldLayoutId id="2147483773" r:id="rId49"/>
    <p:sldLayoutId id="2147483774" r:id="rId50"/>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50574"/>
      </p:ext>
    </p:extLst>
  </p:cSld>
  <p:clrMap bg1="lt1" tx1="dk1" bg2="lt2" tx2="dk2" accent1="accent1" accent2="accent2" accent3="accent3" accent4="accent4" accent5="accent5" accent6="accent6" hlink="hlink" folHlink="folHlink"/>
  <p:sldLayoutIdLst>
    <p:sldLayoutId id="2147483778" r:id="rId1"/>
    <p:sldLayoutId id="2147483779" r:id="rId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37"/>
          <a:stretch>
            <a:fillRect/>
          </a:stretch>
        </p:blipFill>
        <p:spPr>
          <a:xfrm rot="5400000">
            <a:off x="9208748" y="2991033"/>
            <a:ext cx="6858623" cy="876557"/>
          </a:xfrm>
          <a:prstGeom prst="rect">
            <a:avLst/>
          </a:prstGeom>
        </p:spPr>
      </p:pic>
    </p:spTree>
    <p:custDataLst>
      <p:tags r:id="rId35"/>
    </p:custDataLst>
    <p:extLst>
      <p:ext uri="{BB962C8B-B14F-4D97-AF65-F5344CB8AC3E}">
        <p14:creationId xmlns:p14="http://schemas.microsoft.com/office/powerpoint/2010/main" val="2027934300"/>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4" r:id="rId3"/>
    <p:sldLayoutId id="2147483855"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8" r:id="rId13"/>
    <p:sldLayoutId id="2147483869" r:id="rId14"/>
    <p:sldLayoutId id="2147483870" r:id="rId15"/>
    <p:sldLayoutId id="2147483871" r:id="rId16"/>
    <p:sldLayoutId id="2147483872" r:id="rId17"/>
    <p:sldLayoutId id="2147483873" r:id="rId18"/>
    <p:sldLayoutId id="2147483874" r:id="rId19"/>
    <p:sldLayoutId id="2147483875" r:id="rId20"/>
    <p:sldLayoutId id="2147483876" r:id="rId21"/>
    <p:sldLayoutId id="2147483877" r:id="rId22"/>
    <p:sldLayoutId id="2147483878" r:id="rId23"/>
    <p:sldLayoutId id="2147483879" r:id="rId24"/>
    <p:sldLayoutId id="2147483881" r:id="rId25"/>
    <p:sldLayoutId id="2147483882" r:id="rId26"/>
    <p:sldLayoutId id="2147483883" r:id="rId27"/>
    <p:sldLayoutId id="2147483884" r:id="rId28"/>
    <p:sldLayoutId id="2147483885" r:id="rId29"/>
    <p:sldLayoutId id="2147483887" r:id="rId30"/>
    <p:sldLayoutId id="2147483888" r:id="rId31"/>
    <p:sldLayoutId id="2147483889" r:id="rId32"/>
    <p:sldLayoutId id="2147483890" r:id="rId33"/>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5ECFDE-38C2-4EED-8238-0779A765A1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15F4A0-49A2-46FA-8E1C-EF36D2DD7E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EE2FEC-0F3C-4B20-9E34-902FAB5895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968C83-000B-4293-A1C5-837DE5B2AE59}" type="datetimeFigureOut">
              <a:rPr lang="en-US" smtClean="0"/>
              <a:t>10/23/2020</a:t>
            </a:fld>
            <a:endParaRPr lang="en-US"/>
          </a:p>
        </p:txBody>
      </p:sp>
      <p:sp>
        <p:nvSpPr>
          <p:cNvPr id="5" name="Footer Placeholder 4">
            <a:extLst>
              <a:ext uri="{FF2B5EF4-FFF2-40B4-BE49-F238E27FC236}">
                <a16:creationId xmlns:a16="http://schemas.microsoft.com/office/drawing/2014/main" id="{4BF3CC29-0DF3-4F74-ABDD-E2E85C7D02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EF095B-53AF-41EA-917B-ADAE36D282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2C32A-44D5-4EBC-948D-39503B577E76}" type="slidenum">
              <a:rPr lang="en-US" smtClean="0"/>
              <a:t>‹#›</a:t>
            </a:fld>
            <a:endParaRPr lang="en-US"/>
          </a:p>
        </p:txBody>
      </p:sp>
    </p:spTree>
    <p:extLst>
      <p:ext uri="{BB962C8B-B14F-4D97-AF65-F5344CB8AC3E}">
        <p14:creationId xmlns:p14="http://schemas.microsoft.com/office/powerpoint/2010/main" val="2373340727"/>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jpe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20.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jpeg"/><Relationship Id="rId9" Type="http://schemas.openxmlformats.org/officeDocument/2006/relationships/image" Target="../media/image34.png"/><Relationship Id="rId1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3.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hyperlink" Target="https://twitch.tv/linotadro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90.xml"/></Relationships>
</file>

<file path=ppt/slides/_rels/slide21.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90.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2.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90.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93.xml"/><Relationship Id="rId6" Type="http://schemas.openxmlformats.org/officeDocument/2006/relationships/image" Target="../media/image46.png"/><Relationship Id="rId5" Type="http://schemas.openxmlformats.org/officeDocument/2006/relationships/image" Target="../media/image57.sv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9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8.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8.xml"/></Relationships>
</file>

<file path=ppt/slides/_rels/slide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6.xml"/><Relationship Id="rId5" Type="http://schemas.openxmlformats.org/officeDocument/2006/relationships/image" Target="../media/image22.png"/><Relationship Id="rId4" Type="http://schemas.openxmlformats.org/officeDocument/2006/relationships/image" Target="../media/image2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3FCA-E1B1-426F-A1FE-07637B3CCD48}"/>
              </a:ext>
            </a:extLst>
          </p:cNvPr>
          <p:cNvSpPr>
            <a:spLocks noGrp="1"/>
          </p:cNvSpPr>
          <p:nvPr>
            <p:ph type="title"/>
          </p:nvPr>
        </p:nvSpPr>
        <p:spPr/>
        <p:txBody>
          <a:bodyPr/>
          <a:lstStyle/>
          <a:p>
            <a:r>
              <a:rPr lang="en-GB" dirty="0"/>
              <a:t>CloudCore</a:t>
            </a:r>
          </a:p>
        </p:txBody>
      </p:sp>
      <p:sp>
        <p:nvSpPr>
          <p:cNvPr id="3" name="Text Placeholder 2">
            <a:extLst>
              <a:ext uri="{FF2B5EF4-FFF2-40B4-BE49-F238E27FC236}">
                <a16:creationId xmlns:a16="http://schemas.microsoft.com/office/drawing/2014/main" id="{4D7DE69F-E108-40C7-BEE2-4C4F4B078C73}"/>
              </a:ext>
            </a:extLst>
          </p:cNvPr>
          <p:cNvSpPr>
            <a:spLocks noGrp="1"/>
          </p:cNvSpPr>
          <p:nvPr>
            <p:ph type="body" sz="quarter" idx="12"/>
          </p:nvPr>
        </p:nvSpPr>
        <p:spPr/>
        <p:txBody>
          <a:bodyPr/>
          <a:lstStyle/>
          <a:p>
            <a:r>
              <a:rPr lang="en-GB" dirty="0"/>
              <a:t>Day 3 – Machine </a:t>
            </a:r>
            <a:r>
              <a:rPr lang="en-GB"/>
              <a:t>Learning Fundamentals in Azure</a:t>
            </a:r>
            <a:endParaRPr lang="en-GB" dirty="0"/>
          </a:p>
        </p:txBody>
      </p:sp>
    </p:spTree>
    <p:extLst>
      <p:ext uri="{BB962C8B-B14F-4D97-AF65-F5344CB8AC3E}">
        <p14:creationId xmlns:p14="http://schemas.microsoft.com/office/powerpoint/2010/main" val="386658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29884"/>
            <a:ext cx="8078342" cy="1096331"/>
          </a:xfrm>
        </p:spPr>
        <p:txBody>
          <a:bodyPr vert="horz" lIns="91440" tIns="45720" rIns="91440" bIns="45720" rtlCol="0" anchor="ctr">
            <a:normAutofit/>
          </a:bodyPr>
          <a:lstStyle/>
          <a:p>
            <a:r>
              <a:rPr lang="en-US" kern="1200" dirty="0">
                <a:solidFill>
                  <a:schemeClr val="tx1"/>
                </a:solidFill>
                <a:latin typeface="+mj-lt"/>
                <a:ea typeface="+mj-ea"/>
                <a:cs typeface="+mj-cs"/>
              </a:rPr>
              <a:t>The Data Science Process</a:t>
            </a:r>
          </a:p>
        </p:txBody>
      </p:sp>
      <p:graphicFrame>
        <p:nvGraphicFramePr>
          <p:cNvPr id="4" name="Diagram 3">
            <a:extLst>
              <a:ext uri="{FF2B5EF4-FFF2-40B4-BE49-F238E27FC236}">
                <a16:creationId xmlns:a16="http://schemas.microsoft.com/office/drawing/2014/main" id="{BEC2B859-4469-4456-8197-B8647BE2F111}"/>
              </a:ext>
            </a:extLst>
          </p:cNvPr>
          <p:cNvGraphicFramePr/>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28795" y="729623"/>
            <a:ext cx="929293"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Re-train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Model</a:t>
            </a:r>
          </a:p>
        </p:txBody>
      </p:sp>
    </p:spTree>
    <p:extLst>
      <p:ext uri="{BB962C8B-B14F-4D97-AF65-F5344CB8AC3E}">
        <p14:creationId xmlns:p14="http://schemas.microsoft.com/office/powerpoint/2010/main" val="408129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29884"/>
            <a:ext cx="8078342" cy="1096331"/>
          </a:xfrm>
        </p:spPr>
        <p:txBody>
          <a:bodyPr vert="horz" lIns="91440" tIns="45720" rIns="91440" bIns="45720" rtlCol="0" anchor="ctr">
            <a:normAutofit/>
          </a:bodyPr>
          <a:lstStyle/>
          <a:p>
            <a:r>
              <a:rPr lang="en-US" kern="1200" dirty="0">
                <a:solidFill>
                  <a:schemeClr val="tx1"/>
                </a:solidFill>
                <a:latin typeface="+mj-lt"/>
                <a:ea typeface="+mj-ea"/>
                <a:cs typeface="+mj-cs"/>
              </a:rPr>
              <a:t>The Data Science Process </a:t>
            </a:r>
            <a:br>
              <a:rPr lang="en-US" kern="1200" dirty="0">
                <a:solidFill>
                  <a:schemeClr val="tx1"/>
                </a:solidFill>
                <a:latin typeface="+mj-lt"/>
                <a:ea typeface="+mj-ea"/>
                <a:cs typeface="+mj-cs"/>
              </a:rPr>
            </a:br>
            <a:r>
              <a:rPr lang="en-US" kern="1200" dirty="0">
                <a:solidFill>
                  <a:schemeClr val="tx1"/>
                </a:solidFill>
                <a:latin typeface="+mj-lt"/>
                <a:ea typeface="+mj-ea"/>
                <a:cs typeface="+mj-cs"/>
              </a:rPr>
              <a:t>(Developer Lens)</a:t>
            </a:r>
          </a:p>
        </p:txBody>
      </p:sp>
      <p:graphicFrame>
        <p:nvGraphicFramePr>
          <p:cNvPr id="4" name="Diagram 3">
            <a:extLst>
              <a:ext uri="{FF2B5EF4-FFF2-40B4-BE49-F238E27FC236}">
                <a16:creationId xmlns:a16="http://schemas.microsoft.com/office/drawing/2014/main" id="{BEC2B859-4469-4456-8197-B8647BE2F111}"/>
              </a:ext>
            </a:extLst>
          </p:cNvPr>
          <p:cNvGraphicFramePr/>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37462" y="729623"/>
            <a:ext cx="929293"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Re-train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Model</a:t>
            </a:r>
          </a:p>
        </p:txBody>
      </p:sp>
      <p:sp>
        <p:nvSpPr>
          <p:cNvPr id="10" name="Rectangle 9">
            <a:extLst>
              <a:ext uri="{FF2B5EF4-FFF2-40B4-BE49-F238E27FC236}">
                <a16:creationId xmlns:a16="http://schemas.microsoft.com/office/drawing/2014/main" id="{DE395204-5652-4BB8-BEB5-5F8B1E05D826}"/>
              </a:ext>
            </a:extLst>
          </p:cNvPr>
          <p:cNvSpPr/>
          <p:nvPr/>
        </p:nvSpPr>
        <p:spPr>
          <a:xfrm>
            <a:off x="982678" y="3577553"/>
            <a:ext cx="124143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Write Code</a:t>
            </a:r>
          </a:p>
        </p:txBody>
      </p:sp>
      <p:sp>
        <p:nvSpPr>
          <p:cNvPr id="12" name="Rectangle 11">
            <a:extLst>
              <a:ext uri="{FF2B5EF4-FFF2-40B4-BE49-F238E27FC236}">
                <a16:creationId xmlns:a16="http://schemas.microsoft.com/office/drawing/2014/main" id="{517B299A-CB71-42D7-9540-AB7744FC14E0}"/>
              </a:ext>
            </a:extLst>
          </p:cNvPr>
          <p:cNvSpPr/>
          <p:nvPr/>
        </p:nvSpPr>
        <p:spPr>
          <a:xfrm>
            <a:off x="3171893" y="3577553"/>
            <a:ext cx="1489895"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Write Queries</a:t>
            </a:r>
            <a:br>
              <a:rPr kumimoji="0" lang="en-US" sz="1800" b="0" i="0" u="none" strike="noStrike" kern="1200" cap="none" spc="0" normalizeH="0" baseline="0" noProof="0" dirty="0">
                <a:ln>
                  <a:noFill/>
                </a:ln>
                <a:solidFill>
                  <a:srgbClr val="D83B01"/>
                </a:solidFill>
                <a:effectLst/>
                <a:uLnTx/>
                <a:uFillTx/>
                <a:latin typeface="Segoe UI"/>
                <a:ea typeface="+mn-ea"/>
                <a:cs typeface="+mn-cs"/>
              </a:rPr>
            </a:br>
            <a:r>
              <a:rPr kumimoji="0" lang="en-US" sz="1800" b="0" i="0" u="none" strike="noStrike" kern="1200" cap="none" spc="0" normalizeH="0" baseline="0" noProof="0" dirty="0">
                <a:ln>
                  <a:noFill/>
                </a:ln>
                <a:solidFill>
                  <a:srgbClr val="D83B01"/>
                </a:solidFill>
                <a:effectLst/>
                <a:uLnTx/>
                <a:uFillTx/>
                <a:latin typeface="Segoe UI"/>
                <a:ea typeface="+mn-ea"/>
                <a:cs typeface="+mn-cs"/>
              </a:rPr>
              <a:t>&amp; Code</a:t>
            </a:r>
          </a:p>
        </p:txBody>
      </p:sp>
      <p:sp>
        <p:nvSpPr>
          <p:cNvPr id="14" name="Rectangle 13">
            <a:extLst>
              <a:ext uri="{FF2B5EF4-FFF2-40B4-BE49-F238E27FC236}">
                <a16:creationId xmlns:a16="http://schemas.microsoft.com/office/drawing/2014/main" id="{12704079-92C4-44F7-B613-2AF6DD46E0EF}"/>
              </a:ext>
            </a:extLst>
          </p:cNvPr>
          <p:cNvSpPr/>
          <p:nvPr/>
        </p:nvSpPr>
        <p:spPr>
          <a:xfrm>
            <a:off x="5317036" y="3577552"/>
            <a:ext cx="1557927"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Write Code</a:t>
            </a:r>
            <a:br>
              <a:rPr kumimoji="0" lang="en-US" sz="1800" b="0" i="0" u="none" strike="noStrike" kern="1200" cap="none" spc="0" normalizeH="0" baseline="0" noProof="0" dirty="0">
                <a:ln>
                  <a:noFill/>
                </a:ln>
                <a:solidFill>
                  <a:srgbClr val="D83B01"/>
                </a:solidFill>
                <a:effectLst/>
                <a:uLnTx/>
                <a:uFillTx/>
                <a:latin typeface="Segoe UI"/>
                <a:ea typeface="+mn-ea"/>
                <a:cs typeface="+mn-cs"/>
              </a:rPr>
            </a:br>
            <a:r>
              <a:rPr kumimoji="0" lang="en-US" sz="1800" b="0" i="0" u="none" strike="noStrike" kern="1200" cap="none" spc="0" normalizeH="0" baseline="0" noProof="0" dirty="0">
                <a:ln>
                  <a:noFill/>
                </a:ln>
                <a:solidFill>
                  <a:srgbClr val="D83B01"/>
                </a:solidFill>
                <a:effectLst/>
                <a:uLnTx/>
                <a:uFillTx/>
                <a:latin typeface="Segoe UI"/>
                <a:ea typeface="+mn-ea"/>
                <a:cs typeface="+mn-cs"/>
              </a:rPr>
              <a:t>Do some math</a:t>
            </a:r>
          </a:p>
        </p:txBody>
      </p:sp>
      <p:sp>
        <p:nvSpPr>
          <p:cNvPr id="16" name="Rectangle 15">
            <a:extLst>
              <a:ext uri="{FF2B5EF4-FFF2-40B4-BE49-F238E27FC236}">
                <a16:creationId xmlns:a16="http://schemas.microsoft.com/office/drawing/2014/main" id="{6955372A-CE72-4DAE-80C8-F331BB78D9E9}"/>
              </a:ext>
            </a:extLst>
          </p:cNvPr>
          <p:cNvSpPr/>
          <p:nvPr/>
        </p:nvSpPr>
        <p:spPr>
          <a:xfrm>
            <a:off x="7623144" y="3623719"/>
            <a:ext cx="1557927"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Write Code</a:t>
            </a:r>
            <a:br>
              <a:rPr kumimoji="0" lang="en-US" sz="1800" b="0" i="0" u="none" strike="noStrike" kern="1200" cap="none" spc="0" normalizeH="0" baseline="0" noProof="0" dirty="0">
                <a:ln>
                  <a:noFill/>
                </a:ln>
                <a:solidFill>
                  <a:srgbClr val="D83B01"/>
                </a:solidFill>
                <a:effectLst/>
                <a:uLnTx/>
                <a:uFillTx/>
                <a:latin typeface="Segoe UI"/>
                <a:ea typeface="+mn-ea"/>
                <a:cs typeface="+mn-cs"/>
              </a:rPr>
            </a:br>
            <a:r>
              <a:rPr kumimoji="0" lang="en-US" sz="1800" b="0" i="0" u="none" strike="noStrike" kern="1200" cap="none" spc="0" normalizeH="0" baseline="0" noProof="0" dirty="0">
                <a:ln>
                  <a:noFill/>
                </a:ln>
                <a:solidFill>
                  <a:srgbClr val="D83B01"/>
                </a:solidFill>
                <a:effectLst/>
                <a:uLnTx/>
                <a:uFillTx/>
                <a:latin typeface="Segoe UI"/>
                <a:ea typeface="+mn-ea"/>
                <a:cs typeface="+mn-cs"/>
              </a:rPr>
              <a:t>Do some math</a:t>
            </a:r>
          </a:p>
        </p:txBody>
      </p:sp>
      <p:sp>
        <p:nvSpPr>
          <p:cNvPr id="17" name="Rectangle 16">
            <a:extLst>
              <a:ext uri="{FF2B5EF4-FFF2-40B4-BE49-F238E27FC236}">
                <a16:creationId xmlns:a16="http://schemas.microsoft.com/office/drawing/2014/main" id="{BAB68C3A-2D89-48F9-9B34-51CC35112F9A}"/>
              </a:ext>
            </a:extLst>
          </p:cNvPr>
          <p:cNvSpPr/>
          <p:nvPr/>
        </p:nvSpPr>
        <p:spPr>
          <a:xfrm>
            <a:off x="9988823" y="3623719"/>
            <a:ext cx="122591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Do DevOps</a:t>
            </a:r>
          </a:p>
        </p:txBody>
      </p:sp>
    </p:spTree>
    <p:extLst>
      <p:ext uri="{BB962C8B-B14F-4D97-AF65-F5344CB8AC3E}">
        <p14:creationId xmlns:p14="http://schemas.microsoft.com/office/powerpoint/2010/main" val="3555834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5BC98C4-15B2-4CB1-B094-4ABE9B9DE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231" y="104311"/>
            <a:ext cx="7973538" cy="6649378"/>
          </a:xfrm>
          <a:prstGeom prst="rect">
            <a:avLst/>
          </a:prstGeom>
        </p:spPr>
      </p:pic>
    </p:spTree>
    <p:extLst>
      <p:ext uri="{BB962C8B-B14F-4D97-AF65-F5344CB8AC3E}">
        <p14:creationId xmlns:p14="http://schemas.microsoft.com/office/powerpoint/2010/main" val="61376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EC1E6-FA1B-4853-BC1C-395C332B1DBC}"/>
              </a:ext>
            </a:extLst>
          </p:cNvPr>
          <p:cNvSpPr>
            <a:spLocks noGrp="1"/>
          </p:cNvSpPr>
          <p:nvPr>
            <p:ph type="title"/>
          </p:nvPr>
        </p:nvSpPr>
        <p:spPr/>
        <p:txBody>
          <a:bodyPr/>
          <a:lstStyle/>
          <a:p>
            <a:r>
              <a:rPr lang="en-US" dirty="0"/>
              <a:t>Example: model fairness</a:t>
            </a:r>
          </a:p>
        </p:txBody>
      </p:sp>
      <p:pic>
        <p:nvPicPr>
          <p:cNvPr id="4" name="Picture 3" descr="Chart, box and whisker chart&#10;&#10;Description automatically generated">
            <a:extLst>
              <a:ext uri="{FF2B5EF4-FFF2-40B4-BE49-F238E27FC236}">
                <a16:creationId xmlns:a16="http://schemas.microsoft.com/office/drawing/2014/main" id="{4BAABDAC-E031-4126-8FB3-2E5EB7211251}"/>
              </a:ext>
            </a:extLst>
          </p:cNvPr>
          <p:cNvPicPr>
            <a:picLocks noChangeAspect="1"/>
          </p:cNvPicPr>
          <p:nvPr/>
        </p:nvPicPr>
        <p:blipFill rotWithShape="1">
          <a:blip r:embed="rId2">
            <a:extLst>
              <a:ext uri="{28A0092B-C50C-407E-A947-70E740481C1C}">
                <a14:useLocalDpi xmlns:a14="http://schemas.microsoft.com/office/drawing/2010/main" val="0"/>
              </a:ext>
            </a:extLst>
          </a:blip>
          <a:srcRect r="1772"/>
          <a:stretch/>
        </p:blipFill>
        <p:spPr>
          <a:xfrm>
            <a:off x="1507592" y="1167361"/>
            <a:ext cx="9014159" cy="5514320"/>
          </a:xfrm>
          <a:prstGeom prst="rect">
            <a:avLst/>
          </a:prstGeom>
          <a:effectLst>
            <a:softEdge rad="63500"/>
          </a:effectLst>
        </p:spPr>
      </p:pic>
    </p:spTree>
    <p:extLst>
      <p:ext uri="{BB962C8B-B14F-4D97-AF65-F5344CB8AC3E}">
        <p14:creationId xmlns:p14="http://schemas.microsoft.com/office/powerpoint/2010/main" val="3822547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785AC-40BD-406A-8132-AFCAB7B2D346}"/>
              </a:ext>
            </a:extLst>
          </p:cNvPr>
          <p:cNvSpPr>
            <a:spLocks noGrp="1"/>
          </p:cNvSpPr>
          <p:nvPr>
            <p:ph type="title"/>
          </p:nvPr>
        </p:nvSpPr>
        <p:spPr/>
        <p:txBody>
          <a:bodyPr/>
          <a:lstStyle/>
          <a:p>
            <a:r>
              <a:rPr lang="en-US" dirty="0"/>
              <a:t>Design AI to earn and maintain trust</a:t>
            </a:r>
          </a:p>
        </p:txBody>
      </p:sp>
      <p:grpSp>
        <p:nvGrpSpPr>
          <p:cNvPr id="4" name="Group 3">
            <a:extLst>
              <a:ext uri="{FF2B5EF4-FFF2-40B4-BE49-F238E27FC236}">
                <a16:creationId xmlns:a16="http://schemas.microsoft.com/office/drawing/2014/main" id="{CF9753DE-BC08-4670-BB96-E77E1065C6C0}"/>
              </a:ext>
            </a:extLst>
          </p:cNvPr>
          <p:cNvGrpSpPr/>
          <p:nvPr/>
        </p:nvGrpSpPr>
        <p:grpSpPr>
          <a:xfrm>
            <a:off x="2131154" y="1486301"/>
            <a:ext cx="7679131" cy="4646046"/>
            <a:chOff x="2173887" y="1416217"/>
            <a:chExt cx="7833114" cy="4739209"/>
          </a:xfrm>
        </p:grpSpPr>
        <p:sp>
          <p:nvSpPr>
            <p:cNvPr id="5" name="Rectangle 4">
              <a:extLst>
                <a:ext uri="{FF2B5EF4-FFF2-40B4-BE49-F238E27FC236}">
                  <a16:creationId xmlns:a16="http://schemas.microsoft.com/office/drawing/2014/main" id="{CED4524C-1ED3-466B-A25A-EE15E115AD3D}"/>
                </a:ext>
              </a:extLst>
            </p:cNvPr>
            <p:cNvSpPr/>
            <p:nvPr/>
          </p:nvSpPr>
          <p:spPr bwMode="auto">
            <a:xfrm>
              <a:off x="2465987"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Fairness</a:t>
              </a:r>
            </a:p>
          </p:txBody>
        </p:sp>
        <p:sp>
          <p:nvSpPr>
            <p:cNvPr id="6" name="Rectangle 5">
              <a:extLst>
                <a:ext uri="{FF2B5EF4-FFF2-40B4-BE49-F238E27FC236}">
                  <a16:creationId xmlns:a16="http://schemas.microsoft.com/office/drawing/2014/main" id="{641F104D-4643-494F-AF59-D6206080A2F2}"/>
                </a:ext>
              </a:extLst>
            </p:cNvPr>
            <p:cNvSpPr/>
            <p:nvPr/>
          </p:nvSpPr>
          <p:spPr bwMode="auto">
            <a:xfrm>
              <a:off x="4356100"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Reliability </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&amp; Safety</a:t>
              </a:r>
            </a:p>
          </p:txBody>
        </p:sp>
        <p:sp>
          <p:nvSpPr>
            <p:cNvPr id="7" name="Rectangle 6">
              <a:extLst>
                <a:ext uri="{FF2B5EF4-FFF2-40B4-BE49-F238E27FC236}">
                  <a16:creationId xmlns:a16="http://schemas.microsoft.com/office/drawing/2014/main" id="{B860BAF6-E699-43DF-A74A-7AE0C4878092}"/>
                </a:ext>
              </a:extLst>
            </p:cNvPr>
            <p:cNvSpPr/>
            <p:nvPr/>
          </p:nvSpPr>
          <p:spPr bwMode="auto">
            <a:xfrm>
              <a:off x="6242050"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Privacy &amp; Security</a:t>
              </a:r>
            </a:p>
          </p:txBody>
        </p:sp>
        <p:sp>
          <p:nvSpPr>
            <p:cNvPr id="8" name="Rectangle 7">
              <a:extLst>
                <a:ext uri="{FF2B5EF4-FFF2-40B4-BE49-F238E27FC236}">
                  <a16:creationId xmlns:a16="http://schemas.microsoft.com/office/drawing/2014/main" id="{11A07BC2-6350-4E90-8C77-B0AB169A5F3F}"/>
                </a:ext>
              </a:extLst>
            </p:cNvPr>
            <p:cNvSpPr/>
            <p:nvPr/>
          </p:nvSpPr>
          <p:spPr bwMode="auto">
            <a:xfrm>
              <a:off x="8115300" y="2078367"/>
              <a:ext cx="1599601" cy="159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06782" rIns="134464" bIns="13446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Inclusiveness</a:t>
              </a:r>
            </a:p>
          </p:txBody>
        </p:sp>
        <p:sp>
          <p:nvSpPr>
            <p:cNvPr id="9" name="Rectangle 8">
              <a:extLst>
                <a:ext uri="{FF2B5EF4-FFF2-40B4-BE49-F238E27FC236}">
                  <a16:creationId xmlns:a16="http://schemas.microsoft.com/office/drawing/2014/main" id="{ECDC69D9-09C3-414B-989C-3050E2B8BB3C}"/>
                </a:ext>
              </a:extLst>
            </p:cNvPr>
            <p:cNvSpPr/>
            <p:nvPr/>
          </p:nvSpPr>
          <p:spPr bwMode="auto">
            <a:xfrm>
              <a:off x="2465987" y="3965975"/>
              <a:ext cx="7248914" cy="804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34464" rIns="134464" bIns="13446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Transparency</a:t>
              </a:r>
            </a:p>
          </p:txBody>
        </p:sp>
        <p:sp>
          <p:nvSpPr>
            <p:cNvPr id="10" name="Rectangle 9">
              <a:extLst>
                <a:ext uri="{FF2B5EF4-FFF2-40B4-BE49-F238E27FC236}">
                  <a16:creationId xmlns:a16="http://schemas.microsoft.com/office/drawing/2014/main" id="{6687BC97-6DEF-4A3D-B79A-6DF280F1E65C}"/>
                </a:ext>
              </a:extLst>
            </p:cNvPr>
            <p:cNvSpPr/>
            <p:nvPr/>
          </p:nvSpPr>
          <p:spPr bwMode="auto">
            <a:xfrm>
              <a:off x="2465987" y="5058654"/>
              <a:ext cx="7248914" cy="804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34464" rIns="134464" bIns="13446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Accountability</a:t>
              </a:r>
            </a:p>
          </p:txBody>
        </p:sp>
        <p:sp>
          <p:nvSpPr>
            <p:cNvPr id="11" name="Compare_F057">
              <a:extLst>
                <a:ext uri="{FF2B5EF4-FFF2-40B4-BE49-F238E27FC236}">
                  <a16:creationId xmlns:a16="http://schemas.microsoft.com/office/drawing/2014/main" id="{91AB91F9-8FD3-4969-B3E5-4F4CBFDAB433}"/>
                </a:ext>
              </a:extLst>
            </p:cNvPr>
            <p:cNvSpPr>
              <a:spLocks noChangeAspect="1" noEditPoints="1"/>
            </p:cNvSpPr>
            <p:nvPr/>
          </p:nvSpPr>
          <p:spPr bwMode="auto">
            <a:xfrm>
              <a:off x="3116158" y="2398408"/>
              <a:ext cx="299258" cy="309025"/>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2700"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2" name="Shield_EA18">
              <a:extLst>
                <a:ext uri="{FF2B5EF4-FFF2-40B4-BE49-F238E27FC236}">
                  <a16:creationId xmlns:a16="http://schemas.microsoft.com/office/drawing/2014/main" id="{BDCA635D-4DAE-4D71-A698-9C5BAAE777B5}"/>
                </a:ext>
              </a:extLst>
            </p:cNvPr>
            <p:cNvSpPr>
              <a:spLocks noChangeAspect="1"/>
            </p:cNvSpPr>
            <p:nvPr/>
          </p:nvSpPr>
          <p:spPr bwMode="auto">
            <a:xfrm>
              <a:off x="5009217" y="2398408"/>
              <a:ext cx="293367" cy="312337"/>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rgbClr val="00BCF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3" name="Family_EBDA">
              <a:extLst>
                <a:ext uri="{FF2B5EF4-FFF2-40B4-BE49-F238E27FC236}">
                  <a16:creationId xmlns:a16="http://schemas.microsoft.com/office/drawing/2014/main" id="{7E3CE46C-01CE-4514-8FFB-C2865AA3E223}"/>
                </a:ext>
              </a:extLst>
            </p:cNvPr>
            <p:cNvSpPr>
              <a:spLocks noChangeAspect="1" noEditPoints="1"/>
            </p:cNvSpPr>
            <p:nvPr/>
          </p:nvSpPr>
          <p:spPr bwMode="auto">
            <a:xfrm>
              <a:off x="8718980" y="2398408"/>
              <a:ext cx="392240" cy="353957"/>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 name="Eye">
              <a:extLst>
                <a:ext uri="{FF2B5EF4-FFF2-40B4-BE49-F238E27FC236}">
                  <a16:creationId xmlns:a16="http://schemas.microsoft.com/office/drawing/2014/main" id="{1DE1808B-30FB-43AB-A194-78AAB75C4ED5}"/>
                </a:ext>
              </a:extLst>
            </p:cNvPr>
            <p:cNvSpPr>
              <a:spLocks noChangeAspect="1" noEditPoints="1"/>
            </p:cNvSpPr>
            <p:nvPr/>
          </p:nvSpPr>
          <p:spPr bwMode="auto">
            <a:xfrm>
              <a:off x="5056520" y="4265499"/>
              <a:ext cx="372430" cy="20562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5" name="Commitments_EC4D">
              <a:extLst>
                <a:ext uri="{FF2B5EF4-FFF2-40B4-BE49-F238E27FC236}">
                  <a16:creationId xmlns:a16="http://schemas.microsoft.com/office/drawing/2014/main" id="{3B720C6F-62A9-44D4-AC56-33BA098FA368}"/>
                </a:ext>
              </a:extLst>
            </p:cNvPr>
            <p:cNvSpPr>
              <a:spLocks noChangeAspect="1" noEditPoints="1"/>
            </p:cNvSpPr>
            <p:nvPr/>
          </p:nvSpPr>
          <p:spPr bwMode="auto">
            <a:xfrm>
              <a:off x="5077544" y="5323964"/>
              <a:ext cx="292282" cy="27405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 name="Rectangle 15">
              <a:extLst>
                <a:ext uri="{FF2B5EF4-FFF2-40B4-BE49-F238E27FC236}">
                  <a16:creationId xmlns:a16="http://schemas.microsoft.com/office/drawing/2014/main" id="{62820C89-44E8-4924-AFFF-26F351167974}"/>
                </a:ext>
              </a:extLst>
            </p:cNvPr>
            <p:cNvSpPr/>
            <p:nvPr/>
          </p:nvSpPr>
          <p:spPr bwMode="auto">
            <a:xfrm>
              <a:off x="2173887" y="1788314"/>
              <a:ext cx="7833114" cy="4367112"/>
            </a:xfrm>
            <a:prstGeom prst="rect">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 name="Lock">
              <a:extLst>
                <a:ext uri="{FF2B5EF4-FFF2-40B4-BE49-F238E27FC236}">
                  <a16:creationId xmlns:a16="http://schemas.microsoft.com/office/drawing/2014/main" id="{EEF27DE0-2078-4795-8218-29CEDD170718}"/>
                </a:ext>
              </a:extLst>
            </p:cNvPr>
            <p:cNvSpPr>
              <a:spLocks noChangeAspect="1" noEditPoints="1"/>
            </p:cNvSpPr>
            <p:nvPr/>
          </p:nvSpPr>
          <p:spPr bwMode="auto">
            <a:xfrm>
              <a:off x="6928188" y="2398408"/>
              <a:ext cx="227325" cy="31772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8" name="Group 17">
              <a:extLst>
                <a:ext uri="{FF2B5EF4-FFF2-40B4-BE49-F238E27FC236}">
                  <a16:creationId xmlns:a16="http://schemas.microsoft.com/office/drawing/2014/main" id="{64026B7C-11D8-4A02-958F-6154104D1BE9}"/>
                </a:ext>
              </a:extLst>
            </p:cNvPr>
            <p:cNvGrpSpPr/>
            <p:nvPr/>
          </p:nvGrpSpPr>
          <p:grpSpPr>
            <a:xfrm>
              <a:off x="5764213" y="1416217"/>
              <a:ext cx="652462" cy="652462"/>
              <a:chOff x="5764213" y="1416217"/>
              <a:chExt cx="652462" cy="652462"/>
            </a:xfrm>
          </p:grpSpPr>
          <p:sp>
            <p:nvSpPr>
              <p:cNvPr id="19" name="Oval 18">
                <a:extLst>
                  <a:ext uri="{FF2B5EF4-FFF2-40B4-BE49-F238E27FC236}">
                    <a16:creationId xmlns:a16="http://schemas.microsoft.com/office/drawing/2014/main" id="{A6416C06-E53E-4F9C-882F-9B62DF79262D}"/>
                  </a:ext>
                </a:extLst>
              </p:cNvPr>
              <p:cNvSpPr/>
              <p:nvPr/>
            </p:nvSpPr>
            <p:spPr bwMode="auto">
              <a:xfrm rot="16200000">
                <a:off x="5764213" y="1416217"/>
                <a:ext cx="652462" cy="652462"/>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z</a:t>
                </a:r>
              </a:p>
            </p:txBody>
          </p:sp>
          <p:sp>
            <p:nvSpPr>
              <p:cNvPr id="20" name="Freeform 5">
                <a:extLst>
                  <a:ext uri="{FF2B5EF4-FFF2-40B4-BE49-F238E27FC236}">
                    <a16:creationId xmlns:a16="http://schemas.microsoft.com/office/drawing/2014/main" id="{FD638023-A338-4150-BC7D-E51A7C5E2B18}"/>
                  </a:ext>
                </a:extLst>
              </p:cNvPr>
              <p:cNvSpPr>
                <a:spLocks noEditPoints="1"/>
              </p:cNvSpPr>
              <p:nvPr/>
            </p:nvSpPr>
            <p:spPr bwMode="auto">
              <a:xfrm>
                <a:off x="5925858" y="1580203"/>
                <a:ext cx="343330" cy="367424"/>
              </a:xfrm>
              <a:custGeom>
                <a:avLst/>
                <a:gdLst>
                  <a:gd name="T0" fmla="*/ 90 w 315"/>
                  <a:gd name="T1" fmla="*/ 204 h 338"/>
                  <a:gd name="T2" fmla="*/ 112 w 315"/>
                  <a:gd name="T3" fmla="*/ 227 h 338"/>
                  <a:gd name="T4" fmla="*/ 202 w 315"/>
                  <a:gd name="T5" fmla="*/ 227 h 338"/>
                  <a:gd name="T6" fmla="*/ 225 w 315"/>
                  <a:gd name="T7" fmla="*/ 204 h 338"/>
                  <a:gd name="T8" fmla="*/ 90 w 315"/>
                  <a:gd name="T9" fmla="*/ 107 h 338"/>
                  <a:gd name="T10" fmla="*/ 112 w 315"/>
                  <a:gd name="T11" fmla="*/ 130 h 338"/>
                  <a:gd name="T12" fmla="*/ 180 w 315"/>
                  <a:gd name="T13" fmla="*/ 152 h 338"/>
                  <a:gd name="T14" fmla="*/ 202 w 315"/>
                  <a:gd name="T15" fmla="*/ 130 h 338"/>
                  <a:gd name="T16" fmla="*/ 67 w 315"/>
                  <a:gd name="T17" fmla="*/ 293 h 338"/>
                  <a:gd name="T18" fmla="*/ 22 w 315"/>
                  <a:gd name="T19" fmla="*/ 242 h 338"/>
                  <a:gd name="T20" fmla="*/ 0 w 315"/>
                  <a:gd name="T21" fmla="*/ 180 h 338"/>
                  <a:gd name="T22" fmla="*/ 22 w 315"/>
                  <a:gd name="T23" fmla="*/ 102 h 338"/>
                  <a:gd name="T24" fmla="*/ 67 w 315"/>
                  <a:gd name="T25" fmla="*/ 45 h 338"/>
                  <a:gd name="T26" fmla="*/ 157 w 315"/>
                  <a:gd name="T27" fmla="*/ 45 h 338"/>
                  <a:gd name="T28" fmla="*/ 247 w 315"/>
                  <a:gd name="T29" fmla="*/ 293 h 338"/>
                  <a:gd name="T30" fmla="*/ 292 w 315"/>
                  <a:gd name="T31" fmla="*/ 242 h 338"/>
                  <a:gd name="T32" fmla="*/ 315 w 315"/>
                  <a:gd name="T33" fmla="*/ 180 h 338"/>
                  <a:gd name="T34" fmla="*/ 292 w 315"/>
                  <a:gd name="T35" fmla="*/ 102 h 338"/>
                  <a:gd name="T36" fmla="*/ 247 w 315"/>
                  <a:gd name="T37" fmla="*/ 45 h 338"/>
                  <a:gd name="T38" fmla="*/ 157 w 315"/>
                  <a:gd name="T39" fmla="*/ 45 h 338"/>
                  <a:gd name="T40" fmla="*/ 23 w 315"/>
                  <a:gd name="T41" fmla="*/ 231 h 338"/>
                  <a:gd name="T42" fmla="*/ 247 w 315"/>
                  <a:gd name="T43" fmla="*/ 247 h 338"/>
                  <a:gd name="T44" fmla="*/ 67 w 315"/>
                  <a:gd name="T45" fmla="*/ 46 h 338"/>
                  <a:gd name="T46" fmla="*/ 247 w 315"/>
                  <a:gd name="T47" fmla="*/ 46 h 338"/>
                  <a:gd name="T48" fmla="*/ 123 w 315"/>
                  <a:gd name="T49" fmla="*/ 293 h 338"/>
                  <a:gd name="T50" fmla="*/ 67 w 315"/>
                  <a:gd name="T51" fmla="*/ 293 h 338"/>
                  <a:gd name="T52" fmla="*/ 101 w 315"/>
                  <a:gd name="T53" fmla="*/ 338 h 338"/>
                  <a:gd name="T54" fmla="*/ 157 w 315"/>
                  <a:gd name="T55" fmla="*/ 315 h 338"/>
                  <a:gd name="T56" fmla="*/ 157 w 315"/>
                  <a:gd name="T57" fmla="*/ 293 h 338"/>
                  <a:gd name="T58" fmla="*/ 180 w 315"/>
                  <a:gd name="T59" fmla="*/ 338 h 338"/>
                  <a:gd name="T60" fmla="*/ 247 w 315"/>
                  <a:gd name="T61" fmla="*/ 304 h 338"/>
                  <a:gd name="T62" fmla="*/ 213 w 315"/>
                  <a:gd name="T63" fmla="*/ 293 h 338"/>
                  <a:gd name="T64" fmla="*/ 191 w 315"/>
                  <a:gd name="T65" fmla="*/ 293 h 338"/>
                  <a:gd name="T66" fmla="*/ 213 w 315"/>
                  <a:gd name="T67" fmla="*/ 293 h 338"/>
                  <a:gd name="T68" fmla="*/ 202 w 315"/>
                  <a:gd name="T69" fmla="*/ 57 h 338"/>
                  <a:gd name="T70" fmla="*/ 202 w 315"/>
                  <a:gd name="T71" fmla="*/ 35 h 338"/>
                  <a:gd name="T72" fmla="*/ 247 w 315"/>
                  <a:gd name="T73" fmla="*/ 107 h 338"/>
                  <a:gd name="T74" fmla="*/ 225 w 315"/>
                  <a:gd name="T75" fmla="*/ 107 h 338"/>
                  <a:gd name="T76" fmla="*/ 247 w 315"/>
                  <a:gd name="T77" fmla="*/ 107 h 338"/>
                  <a:gd name="T78" fmla="*/ 258 w 315"/>
                  <a:gd name="T79" fmla="*/ 193 h 338"/>
                  <a:gd name="T80" fmla="*/ 258 w 315"/>
                  <a:gd name="T81" fmla="*/ 171 h 338"/>
                  <a:gd name="T82" fmla="*/ 112 w 315"/>
                  <a:gd name="T83" fmla="*/ 282 h 338"/>
                  <a:gd name="T84" fmla="*/ 112 w 315"/>
                  <a:gd name="T85" fmla="*/ 304 h 338"/>
                  <a:gd name="T86" fmla="*/ 112 w 315"/>
                  <a:gd name="T87" fmla="*/ 282 h 338"/>
                  <a:gd name="T88" fmla="*/ 123 w 315"/>
                  <a:gd name="T89" fmla="*/ 46 h 338"/>
                  <a:gd name="T90" fmla="*/ 101 w 315"/>
                  <a:gd name="T91" fmla="*/ 46 h 338"/>
                  <a:gd name="T92" fmla="*/ 78 w 315"/>
                  <a:gd name="T93" fmla="*/ 96 h 338"/>
                  <a:gd name="T94" fmla="*/ 78 w 315"/>
                  <a:gd name="T95" fmla="*/ 118 h 338"/>
                  <a:gd name="T96" fmla="*/ 78 w 315"/>
                  <a:gd name="T97" fmla="*/ 96 h 338"/>
                  <a:gd name="T98" fmla="*/ 67 w 315"/>
                  <a:gd name="T99" fmla="*/ 182 h 338"/>
                  <a:gd name="T100" fmla="*/ 45 w 315"/>
                  <a:gd name="T101" fmla="*/ 18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5" h="338">
                    <a:moveTo>
                      <a:pt x="67" y="182"/>
                    </a:moveTo>
                    <a:cubicBezTo>
                      <a:pt x="79" y="182"/>
                      <a:pt x="90" y="192"/>
                      <a:pt x="90" y="204"/>
                    </a:cubicBezTo>
                    <a:cubicBezTo>
                      <a:pt x="90" y="204"/>
                      <a:pt x="90" y="204"/>
                      <a:pt x="90" y="204"/>
                    </a:cubicBezTo>
                    <a:cubicBezTo>
                      <a:pt x="90" y="217"/>
                      <a:pt x="100" y="227"/>
                      <a:pt x="112" y="227"/>
                    </a:cubicBezTo>
                    <a:cubicBezTo>
                      <a:pt x="157" y="227"/>
                      <a:pt x="157" y="227"/>
                      <a:pt x="157" y="227"/>
                    </a:cubicBezTo>
                    <a:cubicBezTo>
                      <a:pt x="202" y="227"/>
                      <a:pt x="202" y="227"/>
                      <a:pt x="202" y="227"/>
                    </a:cubicBezTo>
                    <a:cubicBezTo>
                      <a:pt x="214" y="227"/>
                      <a:pt x="225" y="217"/>
                      <a:pt x="225" y="204"/>
                    </a:cubicBezTo>
                    <a:cubicBezTo>
                      <a:pt x="225" y="204"/>
                      <a:pt x="225" y="204"/>
                      <a:pt x="225" y="204"/>
                    </a:cubicBezTo>
                    <a:cubicBezTo>
                      <a:pt x="225" y="192"/>
                      <a:pt x="235" y="182"/>
                      <a:pt x="247" y="182"/>
                    </a:cubicBezTo>
                    <a:moveTo>
                      <a:pt x="90" y="107"/>
                    </a:moveTo>
                    <a:cubicBezTo>
                      <a:pt x="102" y="107"/>
                      <a:pt x="112" y="117"/>
                      <a:pt x="112" y="130"/>
                    </a:cubicBezTo>
                    <a:cubicBezTo>
                      <a:pt x="112" y="130"/>
                      <a:pt x="112" y="130"/>
                      <a:pt x="112" y="130"/>
                    </a:cubicBezTo>
                    <a:cubicBezTo>
                      <a:pt x="112" y="142"/>
                      <a:pt x="122" y="152"/>
                      <a:pt x="135" y="152"/>
                    </a:cubicBezTo>
                    <a:cubicBezTo>
                      <a:pt x="180" y="152"/>
                      <a:pt x="180" y="152"/>
                      <a:pt x="180" y="152"/>
                    </a:cubicBezTo>
                    <a:cubicBezTo>
                      <a:pt x="192" y="152"/>
                      <a:pt x="202" y="142"/>
                      <a:pt x="202" y="130"/>
                    </a:cubicBezTo>
                    <a:cubicBezTo>
                      <a:pt x="202" y="130"/>
                      <a:pt x="202" y="130"/>
                      <a:pt x="202" y="130"/>
                    </a:cubicBezTo>
                    <a:cubicBezTo>
                      <a:pt x="202" y="117"/>
                      <a:pt x="212" y="107"/>
                      <a:pt x="224" y="107"/>
                    </a:cubicBezTo>
                    <a:moveTo>
                      <a:pt x="67" y="293"/>
                    </a:moveTo>
                    <a:cubicBezTo>
                      <a:pt x="67" y="293"/>
                      <a:pt x="67" y="292"/>
                      <a:pt x="67" y="292"/>
                    </a:cubicBezTo>
                    <a:cubicBezTo>
                      <a:pt x="42" y="289"/>
                      <a:pt x="22" y="268"/>
                      <a:pt x="22" y="242"/>
                    </a:cubicBezTo>
                    <a:cubicBezTo>
                      <a:pt x="22" y="238"/>
                      <a:pt x="22" y="235"/>
                      <a:pt x="23" y="231"/>
                    </a:cubicBezTo>
                    <a:cubicBezTo>
                      <a:pt x="9" y="219"/>
                      <a:pt x="0" y="201"/>
                      <a:pt x="0" y="180"/>
                    </a:cubicBezTo>
                    <a:cubicBezTo>
                      <a:pt x="0" y="158"/>
                      <a:pt x="11" y="138"/>
                      <a:pt x="28" y="126"/>
                    </a:cubicBezTo>
                    <a:cubicBezTo>
                      <a:pt x="24" y="118"/>
                      <a:pt x="22" y="110"/>
                      <a:pt x="22" y="102"/>
                    </a:cubicBezTo>
                    <a:cubicBezTo>
                      <a:pt x="22" y="74"/>
                      <a:pt x="41" y="52"/>
                      <a:pt x="67" y="46"/>
                    </a:cubicBezTo>
                    <a:cubicBezTo>
                      <a:pt x="67" y="46"/>
                      <a:pt x="67" y="46"/>
                      <a:pt x="67" y="45"/>
                    </a:cubicBezTo>
                    <a:cubicBezTo>
                      <a:pt x="67" y="20"/>
                      <a:pt x="87" y="0"/>
                      <a:pt x="112" y="0"/>
                    </a:cubicBezTo>
                    <a:cubicBezTo>
                      <a:pt x="137" y="0"/>
                      <a:pt x="157" y="20"/>
                      <a:pt x="157" y="45"/>
                    </a:cubicBezTo>
                    <a:cubicBezTo>
                      <a:pt x="157" y="293"/>
                      <a:pt x="157" y="293"/>
                      <a:pt x="157" y="293"/>
                    </a:cubicBezTo>
                    <a:moveTo>
                      <a:pt x="247" y="293"/>
                    </a:moveTo>
                    <a:cubicBezTo>
                      <a:pt x="247" y="293"/>
                      <a:pt x="247" y="292"/>
                      <a:pt x="247" y="292"/>
                    </a:cubicBezTo>
                    <a:cubicBezTo>
                      <a:pt x="272" y="289"/>
                      <a:pt x="292" y="268"/>
                      <a:pt x="292" y="242"/>
                    </a:cubicBezTo>
                    <a:cubicBezTo>
                      <a:pt x="292" y="238"/>
                      <a:pt x="292" y="235"/>
                      <a:pt x="291" y="231"/>
                    </a:cubicBezTo>
                    <a:cubicBezTo>
                      <a:pt x="305" y="219"/>
                      <a:pt x="315" y="201"/>
                      <a:pt x="315" y="180"/>
                    </a:cubicBezTo>
                    <a:cubicBezTo>
                      <a:pt x="315" y="158"/>
                      <a:pt x="303" y="138"/>
                      <a:pt x="286" y="126"/>
                    </a:cubicBezTo>
                    <a:cubicBezTo>
                      <a:pt x="290" y="118"/>
                      <a:pt x="292" y="110"/>
                      <a:pt x="292" y="102"/>
                    </a:cubicBezTo>
                    <a:cubicBezTo>
                      <a:pt x="292" y="74"/>
                      <a:pt x="273" y="52"/>
                      <a:pt x="247" y="46"/>
                    </a:cubicBezTo>
                    <a:cubicBezTo>
                      <a:pt x="247" y="46"/>
                      <a:pt x="247" y="46"/>
                      <a:pt x="247" y="45"/>
                    </a:cubicBezTo>
                    <a:cubicBezTo>
                      <a:pt x="247" y="20"/>
                      <a:pt x="227" y="0"/>
                      <a:pt x="202" y="0"/>
                    </a:cubicBezTo>
                    <a:cubicBezTo>
                      <a:pt x="177" y="0"/>
                      <a:pt x="157" y="20"/>
                      <a:pt x="157" y="45"/>
                    </a:cubicBezTo>
                    <a:cubicBezTo>
                      <a:pt x="157" y="293"/>
                      <a:pt x="157" y="293"/>
                      <a:pt x="157" y="293"/>
                    </a:cubicBezTo>
                    <a:moveTo>
                      <a:pt x="23" y="231"/>
                    </a:moveTo>
                    <a:cubicBezTo>
                      <a:pt x="35" y="241"/>
                      <a:pt x="50" y="247"/>
                      <a:pt x="67" y="247"/>
                    </a:cubicBezTo>
                    <a:moveTo>
                      <a:pt x="247" y="247"/>
                    </a:moveTo>
                    <a:cubicBezTo>
                      <a:pt x="264" y="247"/>
                      <a:pt x="279" y="241"/>
                      <a:pt x="291" y="231"/>
                    </a:cubicBezTo>
                    <a:moveTo>
                      <a:pt x="67" y="46"/>
                    </a:moveTo>
                    <a:cubicBezTo>
                      <a:pt x="101" y="46"/>
                      <a:pt x="101" y="46"/>
                      <a:pt x="101" y="46"/>
                    </a:cubicBezTo>
                    <a:moveTo>
                      <a:pt x="247" y="46"/>
                    </a:moveTo>
                    <a:cubicBezTo>
                      <a:pt x="213" y="46"/>
                      <a:pt x="213" y="46"/>
                      <a:pt x="213" y="46"/>
                    </a:cubicBezTo>
                    <a:moveTo>
                      <a:pt x="123" y="293"/>
                    </a:moveTo>
                    <a:cubicBezTo>
                      <a:pt x="191" y="293"/>
                      <a:pt x="191" y="293"/>
                      <a:pt x="191" y="293"/>
                    </a:cubicBezTo>
                    <a:moveTo>
                      <a:pt x="67" y="293"/>
                    </a:moveTo>
                    <a:cubicBezTo>
                      <a:pt x="67" y="304"/>
                      <a:pt x="67" y="304"/>
                      <a:pt x="67" y="304"/>
                    </a:cubicBezTo>
                    <a:cubicBezTo>
                      <a:pt x="67" y="323"/>
                      <a:pt x="82" y="338"/>
                      <a:pt x="101" y="338"/>
                    </a:cubicBezTo>
                    <a:cubicBezTo>
                      <a:pt x="135" y="338"/>
                      <a:pt x="135" y="338"/>
                      <a:pt x="135" y="338"/>
                    </a:cubicBezTo>
                    <a:cubicBezTo>
                      <a:pt x="147" y="338"/>
                      <a:pt x="157" y="328"/>
                      <a:pt x="157" y="315"/>
                    </a:cubicBezTo>
                    <a:cubicBezTo>
                      <a:pt x="157" y="293"/>
                      <a:pt x="157" y="293"/>
                      <a:pt x="157" y="293"/>
                    </a:cubicBezTo>
                    <a:moveTo>
                      <a:pt x="157" y="293"/>
                    </a:moveTo>
                    <a:cubicBezTo>
                      <a:pt x="157" y="315"/>
                      <a:pt x="157" y="315"/>
                      <a:pt x="157" y="315"/>
                    </a:cubicBezTo>
                    <a:cubicBezTo>
                      <a:pt x="157" y="328"/>
                      <a:pt x="167" y="338"/>
                      <a:pt x="180" y="338"/>
                    </a:cubicBezTo>
                    <a:cubicBezTo>
                      <a:pt x="213" y="338"/>
                      <a:pt x="213" y="338"/>
                      <a:pt x="213" y="338"/>
                    </a:cubicBezTo>
                    <a:cubicBezTo>
                      <a:pt x="232" y="338"/>
                      <a:pt x="247" y="323"/>
                      <a:pt x="247" y="304"/>
                    </a:cubicBezTo>
                    <a:cubicBezTo>
                      <a:pt x="247" y="293"/>
                      <a:pt x="247" y="293"/>
                      <a:pt x="247" y="293"/>
                    </a:cubicBezTo>
                    <a:moveTo>
                      <a:pt x="213" y="293"/>
                    </a:moveTo>
                    <a:cubicBezTo>
                      <a:pt x="213" y="299"/>
                      <a:pt x="208" y="304"/>
                      <a:pt x="202" y="304"/>
                    </a:cubicBezTo>
                    <a:cubicBezTo>
                      <a:pt x="196" y="304"/>
                      <a:pt x="191" y="299"/>
                      <a:pt x="191" y="293"/>
                    </a:cubicBezTo>
                    <a:cubicBezTo>
                      <a:pt x="191" y="287"/>
                      <a:pt x="196" y="282"/>
                      <a:pt x="202" y="282"/>
                    </a:cubicBezTo>
                    <a:cubicBezTo>
                      <a:pt x="208" y="282"/>
                      <a:pt x="213" y="287"/>
                      <a:pt x="213" y="293"/>
                    </a:cubicBezTo>
                    <a:close/>
                    <a:moveTo>
                      <a:pt x="213" y="46"/>
                    </a:moveTo>
                    <a:cubicBezTo>
                      <a:pt x="213" y="52"/>
                      <a:pt x="208" y="57"/>
                      <a:pt x="202" y="57"/>
                    </a:cubicBezTo>
                    <a:cubicBezTo>
                      <a:pt x="196" y="57"/>
                      <a:pt x="191" y="52"/>
                      <a:pt x="191" y="46"/>
                    </a:cubicBezTo>
                    <a:cubicBezTo>
                      <a:pt x="191" y="40"/>
                      <a:pt x="196" y="35"/>
                      <a:pt x="202" y="35"/>
                    </a:cubicBezTo>
                    <a:cubicBezTo>
                      <a:pt x="208" y="35"/>
                      <a:pt x="213" y="40"/>
                      <a:pt x="213" y="46"/>
                    </a:cubicBezTo>
                    <a:close/>
                    <a:moveTo>
                      <a:pt x="247" y="107"/>
                    </a:moveTo>
                    <a:cubicBezTo>
                      <a:pt x="247" y="113"/>
                      <a:pt x="242" y="118"/>
                      <a:pt x="236" y="118"/>
                    </a:cubicBezTo>
                    <a:cubicBezTo>
                      <a:pt x="230" y="118"/>
                      <a:pt x="225" y="113"/>
                      <a:pt x="225" y="107"/>
                    </a:cubicBezTo>
                    <a:cubicBezTo>
                      <a:pt x="225" y="101"/>
                      <a:pt x="230" y="96"/>
                      <a:pt x="236" y="96"/>
                    </a:cubicBezTo>
                    <a:cubicBezTo>
                      <a:pt x="242" y="96"/>
                      <a:pt x="247" y="101"/>
                      <a:pt x="247" y="107"/>
                    </a:cubicBezTo>
                    <a:close/>
                    <a:moveTo>
                      <a:pt x="269" y="182"/>
                    </a:moveTo>
                    <a:cubicBezTo>
                      <a:pt x="269" y="188"/>
                      <a:pt x="264" y="193"/>
                      <a:pt x="258" y="193"/>
                    </a:cubicBezTo>
                    <a:cubicBezTo>
                      <a:pt x="252" y="193"/>
                      <a:pt x="247" y="188"/>
                      <a:pt x="247" y="182"/>
                    </a:cubicBezTo>
                    <a:cubicBezTo>
                      <a:pt x="247" y="176"/>
                      <a:pt x="252" y="171"/>
                      <a:pt x="258" y="171"/>
                    </a:cubicBezTo>
                    <a:cubicBezTo>
                      <a:pt x="264" y="171"/>
                      <a:pt x="269" y="176"/>
                      <a:pt x="269" y="182"/>
                    </a:cubicBezTo>
                    <a:close/>
                    <a:moveTo>
                      <a:pt x="112" y="282"/>
                    </a:moveTo>
                    <a:cubicBezTo>
                      <a:pt x="118" y="282"/>
                      <a:pt x="123" y="287"/>
                      <a:pt x="123" y="293"/>
                    </a:cubicBezTo>
                    <a:cubicBezTo>
                      <a:pt x="123" y="299"/>
                      <a:pt x="118" y="304"/>
                      <a:pt x="112" y="304"/>
                    </a:cubicBezTo>
                    <a:cubicBezTo>
                      <a:pt x="106" y="304"/>
                      <a:pt x="101" y="299"/>
                      <a:pt x="101" y="293"/>
                    </a:cubicBezTo>
                    <a:cubicBezTo>
                      <a:pt x="101" y="287"/>
                      <a:pt x="106" y="282"/>
                      <a:pt x="112" y="282"/>
                    </a:cubicBezTo>
                    <a:close/>
                    <a:moveTo>
                      <a:pt x="112" y="35"/>
                    </a:moveTo>
                    <a:cubicBezTo>
                      <a:pt x="118" y="35"/>
                      <a:pt x="123" y="40"/>
                      <a:pt x="123" y="46"/>
                    </a:cubicBezTo>
                    <a:cubicBezTo>
                      <a:pt x="123" y="52"/>
                      <a:pt x="118" y="57"/>
                      <a:pt x="112" y="57"/>
                    </a:cubicBezTo>
                    <a:cubicBezTo>
                      <a:pt x="106" y="57"/>
                      <a:pt x="101" y="52"/>
                      <a:pt x="101" y="46"/>
                    </a:cubicBezTo>
                    <a:cubicBezTo>
                      <a:pt x="101" y="40"/>
                      <a:pt x="106" y="35"/>
                      <a:pt x="112" y="35"/>
                    </a:cubicBezTo>
                    <a:close/>
                    <a:moveTo>
                      <a:pt x="78" y="96"/>
                    </a:moveTo>
                    <a:cubicBezTo>
                      <a:pt x="84" y="96"/>
                      <a:pt x="89" y="101"/>
                      <a:pt x="89" y="107"/>
                    </a:cubicBezTo>
                    <a:cubicBezTo>
                      <a:pt x="89" y="113"/>
                      <a:pt x="84" y="118"/>
                      <a:pt x="78" y="118"/>
                    </a:cubicBezTo>
                    <a:cubicBezTo>
                      <a:pt x="72" y="118"/>
                      <a:pt x="67" y="113"/>
                      <a:pt x="67" y="107"/>
                    </a:cubicBezTo>
                    <a:cubicBezTo>
                      <a:pt x="67" y="101"/>
                      <a:pt x="72" y="96"/>
                      <a:pt x="78" y="96"/>
                    </a:cubicBezTo>
                    <a:close/>
                    <a:moveTo>
                      <a:pt x="56" y="171"/>
                    </a:moveTo>
                    <a:cubicBezTo>
                      <a:pt x="62" y="171"/>
                      <a:pt x="67" y="176"/>
                      <a:pt x="67" y="182"/>
                    </a:cubicBezTo>
                    <a:cubicBezTo>
                      <a:pt x="67" y="188"/>
                      <a:pt x="62" y="193"/>
                      <a:pt x="56" y="193"/>
                    </a:cubicBezTo>
                    <a:cubicBezTo>
                      <a:pt x="50" y="193"/>
                      <a:pt x="45" y="188"/>
                      <a:pt x="45" y="182"/>
                    </a:cubicBezTo>
                    <a:cubicBezTo>
                      <a:pt x="45" y="176"/>
                      <a:pt x="50" y="171"/>
                      <a:pt x="56" y="171"/>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Tree>
    <p:extLst>
      <p:ext uri="{BB962C8B-B14F-4D97-AF65-F5344CB8AC3E}">
        <p14:creationId xmlns:p14="http://schemas.microsoft.com/office/powerpoint/2010/main" val="283843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127" y="1242391"/>
            <a:ext cx="6877877" cy="46216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200" y="365126"/>
            <a:ext cx="10515600" cy="764002"/>
          </a:xfrm>
        </p:spPr>
        <p:txBody>
          <a:bodyPr/>
          <a:lstStyle/>
          <a:p>
            <a:r>
              <a:rPr lang="en-US" dirty="0"/>
              <a:t>The Notebook Paradigm</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168" y="2297805"/>
            <a:ext cx="1719469" cy="2141883"/>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317" y="1313620"/>
            <a:ext cx="3205366" cy="1369947"/>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317" y="2868059"/>
            <a:ext cx="3205366" cy="1369947"/>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Featurize</a:t>
              </a:r>
              <a:r>
                <a:rPr kumimoji="0" lang="en-US" sz="1400" b="0" i="0" u="none" strike="noStrike" kern="1200" cap="none" spc="0" normalizeH="0" baseline="0" noProof="0" dirty="0">
                  <a:ln>
                    <a:noFill/>
                  </a:ln>
                  <a:solidFill>
                    <a:srgbClr val="FFFFFF"/>
                  </a:solidFill>
                  <a:effectLst/>
                  <a:uLnTx/>
                  <a:uFillTx/>
                  <a:latin typeface="Segoe UI"/>
                  <a:ea typeface="+mn-ea"/>
                  <a:cs typeface="+mn-cs"/>
                </a:rPr>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317" y="4406349"/>
            <a:ext cx="3205366" cy="1369947"/>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Train </a:t>
              </a:r>
              <a:br>
                <a:rPr kumimoji="0" lang="en-US" sz="1800" b="0" i="0" u="none" strike="noStrike" kern="1200" cap="none" spc="0" normalizeH="0" baseline="0" noProof="0" dirty="0">
                  <a:ln>
                    <a:noFill/>
                  </a:ln>
                  <a:solidFill>
                    <a:srgbClr val="FFFFFF"/>
                  </a:solidFill>
                  <a:effectLst/>
                  <a:uLnTx/>
                  <a:uFillTx/>
                  <a:latin typeface="Segoe UI"/>
                  <a:ea typeface="+mn-ea"/>
                  <a:cs typeface="+mn-cs"/>
                </a:rPr>
              </a:br>
              <a:r>
                <a:rPr kumimoji="0" lang="en-US" sz="1800" b="0" i="0" u="none" strike="noStrike" kern="1200" cap="none" spc="0" normalizeH="0" baseline="0" noProof="0" dirty="0">
                  <a:ln>
                    <a:noFill/>
                  </a:ln>
                  <a:solidFill>
                    <a:srgbClr val="FFFFFF"/>
                  </a:solidFill>
                  <a:effectLst/>
                  <a:uLnTx/>
                  <a:uFillTx/>
                  <a:latin typeface="Segoe UI"/>
                  <a:ea typeface="+mn-ea"/>
                  <a:cs typeface="+mn-cs"/>
                </a:rPr>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872" y="1299750"/>
            <a:ext cx="3205366" cy="1369947"/>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Evaluate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872" y="2896634"/>
            <a:ext cx="3205366" cy="1369947"/>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Deploy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168" y="4523931"/>
            <a:ext cx="22570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Notebook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(Jupyter, Azure Databricks)</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5637" y="1242391"/>
            <a:ext cx="1362490" cy="1055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5637" y="4439688"/>
            <a:ext cx="1362490" cy="1424399"/>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8888" y="2998075"/>
            <a:ext cx="136249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Execute arbitrary: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 Python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 R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 SQL queries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 Shell commands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4263524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dirty="0"/>
              <a:t>Examples of Tools for Data Science in the Wild</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6390" y="1434370"/>
            <a:ext cx="2866815" cy="861774"/>
          </a:xfrm>
        </p:spPr>
        <p:txBody>
          <a:bodyPr/>
          <a:lstStyle/>
          <a:p>
            <a:r>
              <a:rPr lang="en-US" dirty="0"/>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614" y="1374512"/>
            <a:ext cx="842652" cy="10245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117" y="1416745"/>
            <a:ext cx="1486321" cy="1003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825" y="1416745"/>
            <a:ext cx="2019299" cy="9401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8117" y="4817716"/>
            <a:ext cx="2671196" cy="6406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7719" y="4678074"/>
            <a:ext cx="2241448" cy="8770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4889" y="5696793"/>
            <a:ext cx="1885184" cy="822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117" y="1416745"/>
            <a:ext cx="2125368" cy="1024580"/>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389" y="4801474"/>
            <a:ext cx="1820534" cy="694343"/>
          </a:xfrm>
          <a:prstGeom prst="rect">
            <a:avLst/>
          </a:prstGeom>
        </p:spPr>
      </p:pic>
      <p:sp>
        <p:nvSpPr>
          <p:cNvPr id="19" name="Rectangle 18">
            <a:extLst>
              <a:ext uri="{FF2B5EF4-FFF2-40B4-BE49-F238E27FC236}">
                <a16:creationId xmlns:a16="http://schemas.microsoft.com/office/drawing/2014/main" id="{3E181928-2D92-4D17-8D7D-4AAA54BE8310}"/>
              </a:ext>
            </a:extLst>
          </p:cNvPr>
          <p:cNvSpPr/>
          <p:nvPr/>
        </p:nvSpPr>
        <p:spPr>
          <a:xfrm>
            <a:off x="9716700" y="4126214"/>
            <a:ext cx="522322"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A1A1A"/>
                </a:solidFill>
                <a:effectLst/>
                <a:uLnTx/>
                <a:uFillTx/>
                <a:latin typeface="Segoe UI" panose="020B0502040204020203" pitchFamily="34" charset="0"/>
                <a:ea typeface="+mn-ea"/>
                <a:cs typeface="Segoe UI" panose="020B0502040204020203" pitchFamily="34" charset="0"/>
              </a:rPr>
              <a:t>PyTorch</a:t>
            </a:r>
            <a:endPar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073" y="3142030"/>
            <a:ext cx="1686894" cy="8770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6390" y="3000828"/>
            <a:ext cx="2866815"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192" y="3099009"/>
            <a:ext cx="1686894" cy="9087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825" y="3026872"/>
            <a:ext cx="1328884" cy="110740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6390" y="4941767"/>
            <a:ext cx="286681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Visualization</a:t>
            </a:r>
          </a:p>
        </p:txBody>
      </p:sp>
      <p:sp>
        <p:nvSpPr>
          <p:cNvPr id="45" name="Rectangle 44">
            <a:extLst>
              <a:ext uri="{FF2B5EF4-FFF2-40B4-BE49-F238E27FC236}">
                <a16:creationId xmlns:a16="http://schemas.microsoft.com/office/drawing/2014/main" id="{9CC14BEE-3635-4EAC-9E9E-0325E1CD187B}"/>
              </a:ext>
            </a:extLst>
          </p:cNvPr>
          <p:cNvSpPr/>
          <p:nvPr/>
        </p:nvSpPr>
        <p:spPr>
          <a:xfrm>
            <a:off x="10969745" y="4126214"/>
            <a:ext cx="365036"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A1A1A"/>
                </a:solidFill>
                <a:effectLst/>
                <a:uLnTx/>
                <a:uFillTx/>
                <a:latin typeface="Segoe UI" panose="020B0502040204020203" pitchFamily="34" charset="0"/>
                <a:ea typeface="+mn-ea"/>
                <a:cs typeface="Segoe UI" panose="020B0502040204020203" pitchFamily="34" charset="0"/>
              </a:rPr>
              <a:t>Keras</a:t>
            </a:r>
            <a:endPar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887615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812E2EE4-C3CF-4642-B77D-F9D22D650D11}"/>
              </a:ext>
            </a:extLst>
          </p:cNvPr>
          <p:cNvPicPr>
            <a:picLocks noGrp="1" noChangeAspect="1"/>
          </p:cNvPicPr>
          <p:nvPr>
            <p:ph idx="1"/>
          </p:nvPr>
        </p:nvPicPr>
        <p:blipFill>
          <a:blip r:embed="rId2"/>
          <a:stretch>
            <a:fillRect/>
          </a:stretch>
        </p:blipFill>
        <p:spPr>
          <a:xfrm>
            <a:off x="328246" y="205437"/>
            <a:ext cx="11535508" cy="6447126"/>
          </a:xfrm>
        </p:spPr>
      </p:pic>
    </p:spTree>
    <p:extLst>
      <p:ext uri="{BB962C8B-B14F-4D97-AF65-F5344CB8AC3E}">
        <p14:creationId xmlns:p14="http://schemas.microsoft.com/office/powerpoint/2010/main" val="3093184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Fundamental Services</a:t>
            </a:r>
          </a:p>
        </p:txBody>
      </p:sp>
    </p:spTree>
    <p:extLst>
      <p:ext uri="{BB962C8B-B14F-4D97-AF65-F5344CB8AC3E}">
        <p14:creationId xmlns:p14="http://schemas.microsoft.com/office/powerpoint/2010/main" val="380465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dirty="0"/>
              <a:t>AI + Machine Learning</a:t>
            </a:r>
          </a:p>
        </p:txBody>
      </p:sp>
      <p:pic>
        <p:nvPicPr>
          <p:cNvPr id="4" name="Picture 3">
            <a:extLst>
              <a:ext uri="{FF2B5EF4-FFF2-40B4-BE49-F238E27FC236}">
                <a16:creationId xmlns:a16="http://schemas.microsoft.com/office/drawing/2014/main" id="{BE1A8F2A-D6AC-4048-AB7D-3317D64FD0F4}"/>
              </a:ext>
            </a:extLst>
          </p:cNvPr>
          <p:cNvPicPr>
            <a:picLocks noChangeAspect="1"/>
          </p:cNvPicPr>
          <p:nvPr/>
        </p:nvPicPr>
        <p:blipFill>
          <a:blip r:embed="rId2"/>
          <a:stretch>
            <a:fillRect/>
          </a:stretch>
        </p:blipFill>
        <p:spPr>
          <a:xfrm>
            <a:off x="6854763" y="177281"/>
            <a:ext cx="5179866" cy="6582747"/>
          </a:xfrm>
          <a:prstGeom prst="rect">
            <a:avLst/>
          </a:prstGeom>
        </p:spPr>
      </p:pic>
      <p:pic>
        <p:nvPicPr>
          <p:cNvPr id="8" name="Picture 7">
            <a:extLst>
              <a:ext uri="{FF2B5EF4-FFF2-40B4-BE49-F238E27FC236}">
                <a16:creationId xmlns:a16="http://schemas.microsoft.com/office/drawing/2014/main" id="{A928420D-55F2-4ACB-AC1F-F3F4AB7462EE}"/>
              </a:ext>
            </a:extLst>
          </p:cNvPr>
          <p:cNvPicPr>
            <a:picLocks noChangeAspect="1"/>
          </p:cNvPicPr>
          <p:nvPr/>
        </p:nvPicPr>
        <p:blipFill>
          <a:blip r:embed="rId3"/>
          <a:stretch>
            <a:fillRect/>
          </a:stretch>
        </p:blipFill>
        <p:spPr>
          <a:xfrm>
            <a:off x="218020" y="2475665"/>
            <a:ext cx="6355396" cy="1220785"/>
          </a:xfrm>
          <a:prstGeom prst="rect">
            <a:avLst/>
          </a:prstGeom>
          <a:effectLst>
            <a:softEdge rad="63500"/>
          </a:effectLst>
        </p:spPr>
      </p:pic>
      <p:pic>
        <p:nvPicPr>
          <p:cNvPr id="9" name="Picture 8">
            <a:extLst>
              <a:ext uri="{FF2B5EF4-FFF2-40B4-BE49-F238E27FC236}">
                <a16:creationId xmlns:a16="http://schemas.microsoft.com/office/drawing/2014/main" id="{E9CD7DF3-35CD-41DB-B8E1-2A54E6A59D2E}"/>
              </a:ext>
            </a:extLst>
          </p:cNvPr>
          <p:cNvPicPr>
            <a:picLocks noChangeAspect="1"/>
          </p:cNvPicPr>
          <p:nvPr/>
        </p:nvPicPr>
        <p:blipFill>
          <a:blip r:embed="rId4"/>
          <a:stretch>
            <a:fillRect/>
          </a:stretch>
        </p:blipFill>
        <p:spPr>
          <a:xfrm>
            <a:off x="1759092" y="3598972"/>
            <a:ext cx="3251656" cy="1326274"/>
          </a:xfrm>
          <a:prstGeom prst="rect">
            <a:avLst/>
          </a:prstGeom>
          <a:effectLst>
            <a:softEdge rad="63500"/>
          </a:effectLst>
        </p:spPr>
      </p:pic>
    </p:spTree>
    <p:extLst>
      <p:ext uri="{BB962C8B-B14F-4D97-AF65-F5344CB8AC3E}">
        <p14:creationId xmlns:p14="http://schemas.microsoft.com/office/powerpoint/2010/main" val="19187089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3398559" cy="830997"/>
            </a:xfrm>
            <a:prstGeom prst="rect">
              <a:avLst/>
            </a:prstGeom>
            <a:noFill/>
          </p:spPr>
          <p:txBody>
            <a:bodyPr wrap="none" rtlCol="0">
              <a:spAutoFit/>
            </a:bodyPr>
            <a:lstStyle/>
            <a:p>
              <a:r>
                <a:rPr lang="en-US" sz="2400" b="1" dirty="0">
                  <a:solidFill>
                    <a:schemeClr val="tx1"/>
                  </a:solidFill>
                  <a:latin typeface="Calibri"/>
                  <a:cs typeface="Calibri"/>
                </a:rPr>
                <a:t>Lino Tadros</a:t>
              </a:r>
            </a:p>
            <a:p>
              <a:r>
                <a:rPr lang="en-US" sz="2400" b="1" dirty="0">
                  <a:solidFill>
                    <a:schemeClr val="tx1"/>
                  </a:solidFill>
                  <a:latin typeface="Calibri"/>
                  <a:cs typeface="Calibri"/>
                </a:rPr>
                <a:t>Cloud Solutions Architect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061329"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lino@solliance.net</a:t>
              </a:r>
              <a:endParaRPr kumimoji="0" lang="en-US" sz="1800" b="0" i="0" u="none" strike="noStrike" kern="0" cap="none" spc="0" normalizeH="0" noProof="0" dirty="0">
                <a:ln>
                  <a:noFill/>
                </a:ln>
                <a:solidFill>
                  <a:schemeClr val="tx1"/>
                </a:solidFill>
                <a:effectLst/>
                <a:uLnTx/>
                <a:uFillTx/>
                <a:latin typeface="Calibri"/>
                <a:cs typeface="Calibri"/>
              </a:endParaRP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064" y="2143623"/>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235172" y="485399"/>
            <a:ext cx="5406969" cy="6032421"/>
          </a:xfrm>
          <a:prstGeom prst="rect">
            <a:avLst/>
          </a:prstGeom>
        </p:spPr>
        <p:txBody>
          <a:bodyPr wrap="square">
            <a:spAutoFit/>
          </a:bodyPr>
          <a:lstStyle/>
          <a:p>
            <a:r>
              <a:rPr lang="en-US" sz="1600" b="1" dirty="0">
                <a:solidFill>
                  <a:schemeClr val="bg1"/>
                </a:solidFill>
              </a:rPr>
              <a:t>Alain "Lino" Tadros</a:t>
            </a:r>
            <a:r>
              <a:rPr lang="en-US" sz="1600" dirty="0">
                <a:solidFill>
                  <a:schemeClr val="bg1"/>
                </a:solidFill>
              </a:rPr>
              <a:t> is a partner architect at Solliance on AI, Machine Learning and IoT for the last 4 years. </a:t>
            </a:r>
          </a:p>
          <a:p>
            <a:endParaRPr lang="en-US" sz="1600" dirty="0">
              <a:solidFill>
                <a:schemeClr val="bg1"/>
              </a:solidFill>
            </a:endParaRPr>
          </a:p>
          <a:p>
            <a:r>
              <a:rPr lang="en-US" sz="1600" dirty="0">
                <a:solidFill>
                  <a:schemeClr val="bg1"/>
                </a:solidFill>
              </a:rPr>
              <a:t>Lino provides world-class consulting, training, and software development for small, medium, and enterprise level businesses. Lino started his career in 1990 as a well-respected member of the development team at Borland for Delphi and C++Builder. </a:t>
            </a:r>
          </a:p>
          <a:p>
            <a:endParaRPr lang="en-US" sz="1600" dirty="0">
              <a:solidFill>
                <a:schemeClr val="bg1"/>
              </a:solidFill>
            </a:endParaRPr>
          </a:p>
          <a:p>
            <a:r>
              <a:rPr lang="en-US" sz="1600" dirty="0">
                <a:solidFill>
                  <a:schemeClr val="bg1"/>
                </a:solidFill>
              </a:rPr>
              <a:t>He has been awarded Microsoft MVP status 15 years in a row for his numerous contributions to the C# community and currently is recognized as a Microsoft Regional Director. Lino is also an expert in AI &amp; Machine Learning, IoT, .NET, Azure, ASP.NET, MVC, iOS, Android, Xamarin, Sitefinity and many testing solutions. </a:t>
            </a:r>
          </a:p>
          <a:p>
            <a:endParaRPr lang="en-US" sz="1600" dirty="0">
              <a:solidFill>
                <a:schemeClr val="bg1"/>
              </a:solidFill>
            </a:endParaRPr>
          </a:p>
          <a:p>
            <a:r>
              <a:rPr lang="en-US" sz="1600" dirty="0">
                <a:solidFill>
                  <a:schemeClr val="bg1"/>
                </a:solidFill>
              </a:rPr>
              <a:t>Lino is an industry renowned speaker and has given numerous presentations in 53 countries since 1994. He currently sits on the Board of Directors of 4 Silicon Valley corporations.</a:t>
            </a:r>
          </a:p>
          <a:p>
            <a:r>
              <a:rPr lang="en-US" sz="1600" dirty="0">
                <a:solidFill>
                  <a:schemeClr val="bg1"/>
                </a:solidFill>
              </a:rPr>
              <a:t> </a:t>
            </a:r>
          </a:p>
          <a:p>
            <a:r>
              <a:rPr lang="en-US" sz="1600" dirty="0">
                <a:solidFill>
                  <a:schemeClr val="bg1"/>
                </a:solidFill>
              </a:rPr>
              <a:t>You can regularly catch Lino on his </a:t>
            </a:r>
            <a:r>
              <a:rPr lang="en-US" sz="1600" dirty="0" err="1">
                <a:solidFill>
                  <a:schemeClr val="bg1"/>
                </a:solidFill>
              </a:rPr>
              <a:t>LiveStream</a:t>
            </a:r>
            <a:r>
              <a:rPr lang="en-US" sz="1600" dirty="0">
                <a:solidFill>
                  <a:schemeClr val="bg1"/>
                </a:solidFill>
              </a:rPr>
              <a:t> on Twitch at </a:t>
            </a:r>
            <a:r>
              <a:rPr lang="en-US" sz="1600" b="1" u="sng" dirty="0">
                <a:solidFill>
                  <a:schemeClr val="bg1"/>
                </a:solidFill>
                <a:hlinkClick r:id="rId4">
                  <a:extLst>
                    <a:ext uri="{A12FA001-AC4F-418D-AE19-62706E023703}">
                      <ahyp:hlinkClr xmlns:ahyp="http://schemas.microsoft.com/office/drawing/2018/hyperlinkcolor" val="tx"/>
                    </a:ext>
                  </a:extLst>
                </a:hlinkClick>
              </a:rPr>
              <a:t>https://twitch.tv/linotadros</a:t>
            </a:r>
            <a:r>
              <a:rPr lang="en-US" sz="1600" b="1" dirty="0">
                <a:solidFill>
                  <a:schemeClr val="bg1"/>
                </a:solidFill>
              </a:rPr>
              <a:t> </a:t>
            </a:r>
            <a:endParaRPr lang="en-US" sz="1600" dirty="0">
              <a:solidFill>
                <a:schemeClr val="bg1"/>
              </a:solidFill>
            </a:endParaRPr>
          </a:p>
          <a:p>
            <a:endParaRPr lang="en-US" sz="1600" dirty="0">
              <a:solidFill>
                <a:schemeClr val="bg1"/>
              </a:solidFill>
            </a:endParaRP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sitting at a table smiling for the camera&#10;&#10;Description automatically generated">
            <a:extLst>
              <a:ext uri="{FF2B5EF4-FFF2-40B4-BE49-F238E27FC236}">
                <a16:creationId xmlns:a16="http://schemas.microsoft.com/office/drawing/2014/main" id="{944B4679-CE2E-4FFE-95C7-CAE7D1079158}"/>
              </a:ext>
            </a:extLst>
          </p:cNvPr>
          <p:cNvPicPr/>
          <p:nvPr/>
        </p:nvPicPr>
        <p:blipFill>
          <a:blip r:embed="rId6">
            <a:extLst>
              <a:ext uri="{28A0092B-C50C-407E-A947-70E740481C1C}">
                <a14:useLocalDpi xmlns:a14="http://schemas.microsoft.com/office/drawing/2010/main" val="0"/>
              </a:ext>
            </a:extLst>
          </a:blip>
          <a:stretch>
            <a:fillRect/>
          </a:stretch>
        </p:blipFill>
        <p:spPr>
          <a:xfrm>
            <a:off x="8102917" y="3845879"/>
            <a:ext cx="2596515" cy="2440940"/>
          </a:xfrm>
          <a:prstGeom prst="rect">
            <a:avLst/>
          </a:prstGeom>
        </p:spPr>
      </p:pic>
    </p:spTree>
    <p:extLst>
      <p:ext uri="{BB962C8B-B14F-4D97-AF65-F5344CB8AC3E}">
        <p14:creationId xmlns:p14="http://schemas.microsoft.com/office/powerpoint/2010/main" val="10115819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a:xfrm>
            <a:off x="588263" y="457200"/>
            <a:ext cx="11018520" cy="912429"/>
          </a:xfrm>
        </p:spPr>
        <p:txBody>
          <a:bodyPr/>
          <a:lstStyle/>
          <a:p>
            <a:r>
              <a:rPr lang="en-US" dirty="0"/>
              <a:t>The Pre-built AI/ML Process in the Microsoft World</a:t>
            </a:r>
            <a:br>
              <a:rPr lang="en-US" dirty="0"/>
            </a:br>
            <a:r>
              <a:rPr lang="en-US" sz="2400" dirty="0"/>
              <a:t>Azure Cognitive Services</a:t>
            </a:r>
            <a:endParaRPr lang="en-US" dirty="0"/>
          </a:p>
        </p:txBody>
      </p:sp>
      <p:pic>
        <p:nvPicPr>
          <p:cNvPr id="2" name="Picture 1">
            <a:extLst>
              <a:ext uri="{FF2B5EF4-FFF2-40B4-BE49-F238E27FC236}">
                <a16:creationId xmlns:a16="http://schemas.microsoft.com/office/drawing/2014/main" id="{BA012F58-B623-424A-A25B-94935203E2C5}"/>
              </a:ext>
            </a:extLst>
          </p:cNvPr>
          <p:cNvPicPr>
            <a:picLocks noChangeAspect="1"/>
          </p:cNvPicPr>
          <p:nvPr/>
        </p:nvPicPr>
        <p:blipFill>
          <a:blip r:embed="rId3"/>
          <a:stretch>
            <a:fillRect/>
          </a:stretch>
        </p:blipFill>
        <p:spPr>
          <a:xfrm>
            <a:off x="747712" y="1638300"/>
            <a:ext cx="10821776" cy="5027963"/>
          </a:xfrm>
          <a:prstGeom prst="rect">
            <a:avLst/>
          </a:prstGeom>
          <a:effectLst>
            <a:softEdge rad="63500"/>
          </a:effectLst>
        </p:spPr>
      </p:pic>
    </p:spTree>
    <p:extLst>
      <p:ext uri="{BB962C8B-B14F-4D97-AF65-F5344CB8AC3E}">
        <p14:creationId xmlns:p14="http://schemas.microsoft.com/office/powerpoint/2010/main" val="109979361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bricks - Crunchbase Company Profile &amp; Funding">
            <a:extLst>
              <a:ext uri="{FF2B5EF4-FFF2-40B4-BE49-F238E27FC236}">
                <a16:creationId xmlns:a16="http://schemas.microsoft.com/office/drawing/2014/main" id="{26ED7111-CEDB-458F-882C-2BFFFB294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15914" y="4580184"/>
            <a:ext cx="436846" cy="4368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t>The Custom AI/ML Process in the Microsoft World</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4"/>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5"/>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5"/>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4"/>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Azure Databricks</a:t>
            </a:r>
          </a:p>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4"/>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A32BC3-B2C5-4F77-9BCE-6752659238ED}"/>
              </a:ext>
            </a:extLst>
          </p:cNvPr>
          <p:cNvPicPr>
            <a:picLocks noChangeAspect="1"/>
          </p:cNvPicPr>
          <p:nvPr/>
        </p:nvPicPr>
        <p:blipFill>
          <a:blip r:embed="rId2"/>
          <a:stretch>
            <a:fillRect/>
          </a:stretch>
        </p:blipFill>
        <p:spPr>
          <a:xfrm>
            <a:off x="49137" y="851719"/>
            <a:ext cx="11929398" cy="5154561"/>
          </a:xfrm>
          <a:prstGeom prst="rect">
            <a:avLst/>
          </a:prstGeom>
        </p:spPr>
      </p:pic>
    </p:spTree>
    <p:extLst>
      <p:ext uri="{BB962C8B-B14F-4D97-AF65-F5344CB8AC3E}">
        <p14:creationId xmlns:p14="http://schemas.microsoft.com/office/powerpoint/2010/main" val="39680524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Use the </a:t>
            </a:r>
            <a:b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Machine Learning Operations</a:t>
            </a:r>
          </a:p>
        </p:txBody>
      </p:sp>
    </p:spTree>
    <p:extLst>
      <p:ext uri="{BB962C8B-B14F-4D97-AF65-F5344CB8AC3E}">
        <p14:creationId xmlns:p14="http://schemas.microsoft.com/office/powerpoint/2010/main" val="315385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0339-5189-44E6-802D-B5191F2C81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BB455F-2C46-45B2-AD6F-7A4E23222FE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40B81AA-6BB0-476A-A4F3-1D3BFC1BBB36}"/>
              </a:ext>
            </a:extLst>
          </p:cNvPr>
          <p:cNvPicPr>
            <a:picLocks noChangeAspect="1"/>
          </p:cNvPicPr>
          <p:nvPr/>
        </p:nvPicPr>
        <p:blipFill>
          <a:blip r:embed="rId2"/>
          <a:stretch>
            <a:fillRect/>
          </a:stretch>
        </p:blipFill>
        <p:spPr>
          <a:xfrm>
            <a:off x="-1" y="0"/>
            <a:ext cx="12373135" cy="6858000"/>
          </a:xfrm>
          <a:prstGeom prst="rect">
            <a:avLst/>
          </a:prstGeom>
        </p:spPr>
      </p:pic>
    </p:spTree>
    <p:extLst>
      <p:ext uri="{BB962C8B-B14F-4D97-AF65-F5344CB8AC3E}">
        <p14:creationId xmlns:p14="http://schemas.microsoft.com/office/powerpoint/2010/main" val="2236322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8B0AD7-9E05-4BE7-99CF-C87DCF3E4113}"/>
              </a:ext>
            </a:extLst>
          </p:cNvPr>
          <p:cNvPicPr>
            <a:picLocks noChangeAspect="1"/>
          </p:cNvPicPr>
          <p:nvPr/>
        </p:nvPicPr>
        <p:blipFill rotWithShape="1">
          <a:blip r:embed="rId2"/>
          <a:srcRect t="17908" r="337" b="-3152"/>
          <a:stretch/>
        </p:blipFill>
        <p:spPr>
          <a:xfrm>
            <a:off x="486710" y="1657351"/>
            <a:ext cx="11218580" cy="5043486"/>
          </a:xfrm>
          <a:prstGeom prst="rect">
            <a:avLst/>
          </a:prstGeom>
          <a:effectLst>
            <a:softEdge rad="127000"/>
          </a:effectLst>
        </p:spPr>
      </p:pic>
      <p:sp>
        <p:nvSpPr>
          <p:cNvPr id="2" name="Title 1">
            <a:extLst>
              <a:ext uri="{FF2B5EF4-FFF2-40B4-BE49-F238E27FC236}">
                <a16:creationId xmlns:a16="http://schemas.microsoft.com/office/drawing/2014/main" id="{4C57E8D3-3DAF-4646-BDE3-F8EACC7DAA47}"/>
              </a:ext>
            </a:extLst>
          </p:cNvPr>
          <p:cNvSpPr>
            <a:spLocks noGrp="1"/>
          </p:cNvSpPr>
          <p:nvPr>
            <p:ph type="title"/>
          </p:nvPr>
        </p:nvSpPr>
        <p:spPr/>
        <p:txBody>
          <a:bodyPr/>
          <a:lstStyle/>
          <a:p>
            <a:r>
              <a:rPr lang="en-US" dirty="0"/>
              <a:t>The Machine Learning Lifecycle</a:t>
            </a:r>
          </a:p>
        </p:txBody>
      </p:sp>
    </p:spTree>
    <p:extLst>
      <p:ext uri="{BB962C8B-B14F-4D97-AF65-F5344CB8AC3E}">
        <p14:creationId xmlns:p14="http://schemas.microsoft.com/office/powerpoint/2010/main" val="3270195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L lifecycle">
            <a:extLst>
              <a:ext uri="{FF2B5EF4-FFF2-40B4-BE49-F238E27FC236}">
                <a16:creationId xmlns:a16="http://schemas.microsoft.com/office/drawing/2014/main" id="{2826DB5B-78A3-4C38-8C9C-A643BB0C8E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22" y="1533526"/>
            <a:ext cx="11405355" cy="3305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05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CECC8A-DB9B-4E74-B11F-A02BAC41F8B4}"/>
              </a:ext>
            </a:extLst>
          </p:cNvPr>
          <p:cNvSpPr>
            <a:spLocks noGrp="1"/>
          </p:cNvSpPr>
          <p:nvPr>
            <p:ph type="body" sz="quarter" idx="10"/>
          </p:nvPr>
        </p:nvSpPr>
        <p:spPr>
          <a:xfrm>
            <a:off x="560836" y="1777006"/>
            <a:ext cx="5601839" cy="4214219"/>
          </a:xfrm>
        </p:spPr>
        <p:txBody>
          <a:bodyPr>
            <a:normAutofit/>
          </a:bodyPr>
          <a:lstStyle/>
          <a:p>
            <a:pPr marL="0" indent="0">
              <a:buNone/>
            </a:pPr>
            <a:endParaRPr lang="en-US" dirty="0"/>
          </a:p>
          <a:p>
            <a:pPr marL="0" indent="0">
              <a:buNone/>
            </a:pPr>
            <a:r>
              <a:rPr lang="en-US" dirty="0"/>
              <a:t>Execute the process</a:t>
            </a:r>
          </a:p>
          <a:p>
            <a:pPr marL="0" indent="0">
              <a:buNone/>
            </a:pPr>
            <a:endParaRPr lang="en-US" dirty="0"/>
          </a:p>
          <a:p>
            <a:pPr marL="0" indent="0">
              <a:buNone/>
            </a:pPr>
            <a:r>
              <a:rPr lang="en-US" dirty="0"/>
              <a:t>Secure the process</a:t>
            </a:r>
          </a:p>
          <a:p>
            <a:pPr marL="0" indent="0">
              <a:buNone/>
            </a:pPr>
            <a:endParaRPr lang="en-US" dirty="0"/>
          </a:p>
          <a:p>
            <a:pPr marL="0" indent="0">
              <a:buNone/>
            </a:pPr>
            <a:r>
              <a:rPr lang="en-US" dirty="0"/>
              <a:t>Govern the process</a:t>
            </a:r>
          </a:p>
        </p:txBody>
      </p:sp>
      <p:sp>
        <p:nvSpPr>
          <p:cNvPr id="2" name="Title 1">
            <a:extLst>
              <a:ext uri="{FF2B5EF4-FFF2-40B4-BE49-F238E27FC236}">
                <a16:creationId xmlns:a16="http://schemas.microsoft.com/office/drawing/2014/main" id="{031014AF-662E-41EC-8E93-0F2A92AD895E}"/>
              </a:ext>
            </a:extLst>
          </p:cNvPr>
          <p:cNvSpPr>
            <a:spLocks noGrp="1"/>
          </p:cNvSpPr>
          <p:nvPr>
            <p:ph type="title"/>
          </p:nvPr>
        </p:nvSpPr>
        <p:spPr/>
        <p:txBody>
          <a:bodyPr>
            <a:normAutofit/>
          </a:bodyPr>
          <a:lstStyle/>
          <a:p>
            <a:r>
              <a:rPr lang="en-US" sz="4000" dirty="0"/>
              <a:t>Challenges in ML development</a:t>
            </a:r>
          </a:p>
        </p:txBody>
      </p:sp>
      <p:pic>
        <p:nvPicPr>
          <p:cNvPr id="4" name="Picture 3">
            <a:extLst>
              <a:ext uri="{FF2B5EF4-FFF2-40B4-BE49-F238E27FC236}">
                <a16:creationId xmlns:a16="http://schemas.microsoft.com/office/drawing/2014/main" id="{4A85B696-7591-48A9-915B-0A0AD4A7D73F}"/>
              </a:ext>
            </a:extLst>
          </p:cNvPr>
          <p:cNvPicPr>
            <a:picLocks noChangeAspect="1"/>
          </p:cNvPicPr>
          <p:nvPr/>
        </p:nvPicPr>
        <p:blipFill>
          <a:blip r:embed="rId2"/>
          <a:stretch>
            <a:fillRect/>
          </a:stretch>
        </p:blipFill>
        <p:spPr>
          <a:xfrm>
            <a:off x="6350219" y="2226392"/>
            <a:ext cx="4682526" cy="2682586"/>
          </a:xfrm>
          <a:prstGeom prst="rect">
            <a:avLst/>
          </a:prstGeom>
        </p:spPr>
      </p:pic>
    </p:spTree>
    <p:extLst>
      <p:ext uri="{BB962C8B-B14F-4D97-AF65-F5344CB8AC3E}">
        <p14:creationId xmlns:p14="http://schemas.microsoft.com/office/powerpoint/2010/main" val="1418574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2654829" cy="830997"/>
            </a:xfrm>
            <a:prstGeom prst="rect">
              <a:avLst/>
            </a:prstGeom>
            <a:noFill/>
          </p:spPr>
          <p:txBody>
            <a:bodyPr wrap="none" rtlCol="0">
              <a:spAutoFit/>
            </a:bodyPr>
            <a:lstStyle/>
            <a:p>
              <a:r>
                <a:rPr lang="en-US" sz="2400" b="1" dirty="0">
                  <a:solidFill>
                    <a:schemeClr val="tx1"/>
                  </a:solidFill>
                  <a:latin typeface="Calibri"/>
                  <a:cs typeface="Calibri"/>
                </a:rPr>
                <a:t>Ciprian Jichici</a:t>
              </a:r>
            </a:p>
            <a:p>
              <a:r>
                <a:rPr lang="en-US" sz="2400" b="1" dirty="0">
                  <a:solidFill>
                    <a:schemeClr val="tx1"/>
                  </a:solidFill>
                  <a:latin typeface="Calibri"/>
                  <a:cs typeface="Calibri"/>
                </a:rPr>
                <a:t>Chief Data Scientist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283985" cy="369332"/>
            </a:xfrm>
            <a:prstGeom prst="rect">
              <a:avLst/>
            </a:prstGeom>
            <a:noFill/>
          </p:spPr>
          <p:txBody>
            <a:bodyPr wrap="square" rtlCol="0">
              <a:spAutoFit/>
            </a:bodyPr>
            <a:lstStyle/>
            <a:p>
              <a:pPr marR="0" lvl="0" defTabSz="403225" eaLnBrk="1" fontAlgn="auto" latinLnBrk="0" hangingPunct="1">
                <a:lnSpc>
                  <a:spcPct val="100000"/>
                </a:lnSpc>
                <a:spcBef>
                  <a:spcPts val="0"/>
                </a:spcBef>
                <a:spcAft>
                  <a:spcPts val="0"/>
                </a:spcAft>
                <a:buClrTx/>
                <a:buSzTx/>
                <a:buFontTx/>
                <a:buNone/>
                <a:defRPr/>
              </a:pPr>
              <a:r>
                <a:rPr lang="en-US" sz="1800" kern="0" dirty="0">
                  <a:solidFill>
                    <a:schemeClr val="tx1"/>
                  </a:solidFill>
                  <a:latin typeface="Calibri"/>
                  <a:cs typeface="Calibri"/>
                </a:rPr>
                <a:t>ciprian@solliance.net</a:t>
              </a:r>
              <a:endParaRPr kumimoji="0" lang="en-US" sz="1800" b="0" i="0" u="none" strike="noStrike" kern="0" cap="none" spc="0" normalizeH="0" noProof="0" dirty="0">
                <a:ln>
                  <a:noFill/>
                </a:ln>
                <a:solidFill>
                  <a:schemeClr val="tx1"/>
                </a:solidFill>
                <a:effectLst/>
                <a:uLnTx/>
                <a:uFillTx/>
                <a:latin typeface="Calibri"/>
                <a:cs typeface="Calibri"/>
              </a:endParaRP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064" y="2146048"/>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344514" y="1028343"/>
            <a:ext cx="5406969" cy="4801314"/>
          </a:xfrm>
          <a:prstGeom prst="rect">
            <a:avLst/>
          </a:prstGeom>
        </p:spPr>
        <p:txBody>
          <a:bodyPr wrap="square">
            <a:spAutoFit/>
          </a:bodyPr>
          <a:lstStyle/>
          <a:p>
            <a:r>
              <a:rPr lang="en-US" b="1" dirty="0">
                <a:solidFill>
                  <a:schemeClr val="bg1"/>
                </a:solidFill>
              </a:rPr>
              <a:t>Ciprian Jichici</a:t>
            </a:r>
            <a:r>
              <a:rPr lang="en-US" dirty="0">
                <a:solidFill>
                  <a:schemeClr val="bg1"/>
                </a:solidFill>
              </a:rPr>
              <a:t> is the Chief Data Scientist of Solliance, one of the top worldwide Microsoft AI partners. </a:t>
            </a:r>
          </a:p>
          <a:p>
            <a:endParaRPr lang="en-US" dirty="0">
              <a:solidFill>
                <a:schemeClr val="bg1"/>
              </a:solidFill>
            </a:endParaRPr>
          </a:p>
          <a:p>
            <a:r>
              <a:rPr lang="en-US" dirty="0">
                <a:solidFill>
                  <a:schemeClr val="bg1"/>
                </a:solidFill>
              </a:rPr>
              <a:t>He is recognized internationally as a Microsoft Regional Director and a Microsoft Most Valuable Professional for Artificial Intelligence and Quantum Computing. </a:t>
            </a:r>
          </a:p>
          <a:p>
            <a:endParaRPr lang="en-US" dirty="0">
              <a:solidFill>
                <a:schemeClr val="bg1"/>
              </a:solidFill>
            </a:endParaRPr>
          </a:p>
          <a:p>
            <a:r>
              <a:rPr lang="en-US" dirty="0">
                <a:solidFill>
                  <a:schemeClr val="bg1"/>
                </a:solidFill>
              </a:rPr>
              <a:t>Cloud Computing, Artificial Intelligence, and Machine Learning are some of the key areas of his expertise spanning 20+ years of IT. </a:t>
            </a:r>
          </a:p>
          <a:p>
            <a:endParaRPr lang="en-US" dirty="0">
              <a:solidFill>
                <a:schemeClr val="bg1"/>
              </a:solidFill>
            </a:endParaRPr>
          </a:p>
          <a:p>
            <a:endParaRPr lang="en-US" dirty="0">
              <a:solidFill>
                <a:schemeClr val="bg1"/>
              </a:solidFill>
            </a:endParaRPr>
          </a:p>
          <a:p>
            <a:r>
              <a:rPr lang="en-US" dirty="0">
                <a:solidFill>
                  <a:schemeClr val="bg1"/>
                </a:solidFill>
              </a:rPr>
              <a:t>Ciprian is also very passionate about quantum physics and consequently, about quantum computing.</a:t>
            </a: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wearing a suit and tie&#10;&#10;Description automatically generated">
            <a:extLst>
              <a:ext uri="{FF2B5EF4-FFF2-40B4-BE49-F238E27FC236}">
                <a16:creationId xmlns:a16="http://schemas.microsoft.com/office/drawing/2014/main" id="{40545A03-CC4B-47B5-B15F-53F8CF7D6625}"/>
              </a:ext>
            </a:extLst>
          </p:cNvPr>
          <p:cNvPicPr/>
          <p:nvPr/>
        </p:nvPicPr>
        <p:blipFill>
          <a:blip r:embed="rId5">
            <a:extLst>
              <a:ext uri="{28A0092B-C50C-407E-A947-70E740481C1C}">
                <a14:useLocalDpi xmlns:a14="http://schemas.microsoft.com/office/drawing/2010/main" val="0"/>
              </a:ext>
            </a:extLst>
          </a:blip>
          <a:stretch>
            <a:fillRect/>
          </a:stretch>
        </p:blipFill>
        <p:spPr>
          <a:xfrm>
            <a:off x="8018779" y="3619500"/>
            <a:ext cx="2734945" cy="2678815"/>
          </a:xfrm>
          <a:prstGeom prst="rect">
            <a:avLst/>
          </a:prstGeom>
          <a:effectLst>
            <a:softEdge rad="63500"/>
          </a:effectLst>
        </p:spPr>
      </p:pic>
    </p:spTree>
    <p:extLst>
      <p:ext uri="{BB962C8B-B14F-4D97-AF65-F5344CB8AC3E}">
        <p14:creationId xmlns:p14="http://schemas.microsoft.com/office/powerpoint/2010/main" val="221954652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546EC7-A74E-4C00-B7F2-42C148B91B5C}"/>
              </a:ext>
            </a:extLst>
          </p:cNvPr>
          <p:cNvSpPr>
            <a:spLocks noGrp="1"/>
          </p:cNvSpPr>
          <p:nvPr>
            <p:ph type="body" sz="quarter" idx="10"/>
          </p:nvPr>
        </p:nvSpPr>
        <p:spPr>
          <a:xfrm>
            <a:off x="560836" y="1777006"/>
            <a:ext cx="11070327" cy="4561882"/>
          </a:xfrm>
        </p:spPr>
        <p:txBody>
          <a:bodyPr>
            <a:normAutofit fontScale="85000" lnSpcReduction="20000"/>
          </a:bodyPr>
          <a:lstStyle/>
          <a:p>
            <a:pPr marL="0" indent="0">
              <a:buNone/>
            </a:pPr>
            <a:r>
              <a:rPr lang="en-US" b="1" dirty="0"/>
              <a:t>Versioning for both data and code</a:t>
            </a:r>
            <a:r>
              <a:rPr lang="en-US" dirty="0"/>
              <a:t> - the source code of the model training process has limited value if it's not also accompanied by the dataset or datasets that were used to create the trained model</a:t>
            </a:r>
          </a:p>
          <a:p>
            <a:pPr marL="0" indent="0">
              <a:buNone/>
            </a:pPr>
            <a:endParaRPr lang="en-US" dirty="0"/>
          </a:p>
          <a:p>
            <a:pPr marL="0" indent="0">
              <a:buNone/>
            </a:pPr>
            <a:r>
              <a:rPr lang="en-US" b="1" dirty="0"/>
              <a:t>Extensive quality checks on trained models </a:t>
            </a:r>
            <a:r>
              <a:rPr lang="en-US" dirty="0"/>
              <a:t>- interpretability, fairness, accuracy, and the like.</a:t>
            </a:r>
          </a:p>
          <a:p>
            <a:pPr marL="0" indent="0">
              <a:buNone/>
            </a:pPr>
            <a:endParaRPr lang="en-US" dirty="0"/>
          </a:p>
          <a:p>
            <a:pPr marL="0" indent="0">
              <a:buNone/>
            </a:pPr>
            <a:r>
              <a:rPr lang="en-US" b="1" dirty="0"/>
              <a:t>Extensive quality checks on deployed models </a:t>
            </a:r>
            <a:r>
              <a:rPr lang="en-US" dirty="0"/>
              <a:t>- detecting data drift, monitoring, logging, and the like.</a:t>
            </a:r>
          </a:p>
          <a:p>
            <a:pPr marL="0" indent="0">
              <a:buNone/>
            </a:pPr>
            <a:endParaRPr lang="en-US" dirty="0"/>
          </a:p>
          <a:p>
            <a:pPr marL="0" indent="0">
              <a:buNone/>
            </a:pPr>
            <a:r>
              <a:rPr lang="en-US" b="1" dirty="0"/>
              <a:t>Ensuring full traceability</a:t>
            </a:r>
            <a:r>
              <a:rPr lang="en-US" dirty="0"/>
              <a:t>, from the result of an inference created in a production environment all the way back to the source code and training data sets used to build a model in the first place.</a:t>
            </a:r>
          </a:p>
        </p:txBody>
      </p:sp>
      <p:sp>
        <p:nvSpPr>
          <p:cNvPr id="2" name="Title 1">
            <a:extLst>
              <a:ext uri="{FF2B5EF4-FFF2-40B4-BE49-F238E27FC236}">
                <a16:creationId xmlns:a16="http://schemas.microsoft.com/office/drawing/2014/main" id="{BC5E2B30-0D64-47C9-9B65-18A541062E8D}"/>
              </a:ext>
            </a:extLst>
          </p:cNvPr>
          <p:cNvSpPr>
            <a:spLocks noGrp="1"/>
          </p:cNvSpPr>
          <p:nvPr>
            <p:ph type="title"/>
          </p:nvPr>
        </p:nvSpPr>
        <p:spPr/>
        <p:txBody>
          <a:bodyPr/>
          <a:lstStyle/>
          <a:p>
            <a:r>
              <a:rPr lang="en-US" dirty="0"/>
              <a:t>Executing the process</a:t>
            </a:r>
          </a:p>
        </p:txBody>
      </p:sp>
    </p:spTree>
    <p:extLst>
      <p:ext uri="{BB962C8B-B14F-4D97-AF65-F5344CB8AC3E}">
        <p14:creationId xmlns:p14="http://schemas.microsoft.com/office/powerpoint/2010/main" val="1362144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4C64C7-65DC-4669-B137-DA8CE1CEBCB0}"/>
              </a:ext>
            </a:extLst>
          </p:cNvPr>
          <p:cNvSpPr>
            <a:spLocks noGrp="1"/>
          </p:cNvSpPr>
          <p:nvPr>
            <p:ph type="body" sz="quarter" idx="10"/>
          </p:nvPr>
        </p:nvSpPr>
        <p:spPr>
          <a:xfrm>
            <a:off x="560836" y="1777006"/>
            <a:ext cx="11070327" cy="4735965"/>
          </a:xfrm>
        </p:spPr>
        <p:txBody>
          <a:bodyPr>
            <a:normAutofit fontScale="92500" lnSpcReduction="20000"/>
          </a:bodyPr>
          <a:lstStyle/>
          <a:p>
            <a:pPr marL="0" indent="0">
              <a:buNone/>
            </a:pPr>
            <a:r>
              <a:rPr lang="en-US" dirty="0"/>
              <a:t>Identity management across multiple, heterogenous systems (e.g. development environment, production environment, various managed ML services, data sources, etc.).</a:t>
            </a:r>
          </a:p>
          <a:p>
            <a:pPr marL="0" indent="0">
              <a:buNone/>
            </a:pPr>
            <a:endParaRPr lang="en-US" dirty="0"/>
          </a:p>
          <a:p>
            <a:pPr marL="0" indent="0">
              <a:buNone/>
            </a:pPr>
            <a:r>
              <a:rPr lang="en-US" dirty="0"/>
              <a:t>Controlling access at every step of the lifecycle.</a:t>
            </a:r>
          </a:p>
          <a:p>
            <a:pPr marL="0" indent="0">
              <a:buNone/>
            </a:pPr>
            <a:endParaRPr lang="en-US" dirty="0"/>
          </a:p>
          <a:p>
            <a:pPr marL="0" indent="0">
              <a:buNone/>
            </a:pPr>
            <a:r>
              <a:rPr lang="en-US" dirty="0"/>
              <a:t>Securing the complex infrastructure required to develop and operate ML models.</a:t>
            </a:r>
          </a:p>
          <a:p>
            <a:pPr marL="0" indent="0">
              <a:buNone/>
            </a:pPr>
            <a:endParaRPr lang="en-US" dirty="0"/>
          </a:p>
          <a:p>
            <a:pPr marL="0" indent="0">
              <a:buNone/>
            </a:pPr>
            <a:r>
              <a:rPr lang="en-US" dirty="0"/>
              <a:t>Handling privacy, encryption, and confidentiality while still using as much data as possible to develop and operate ML models.</a:t>
            </a:r>
          </a:p>
          <a:p>
            <a:pPr marL="0" indent="0">
              <a:buNone/>
            </a:pPr>
            <a:r>
              <a:rPr lang="en-US" dirty="0"/>
              <a:t>Monitoring, detecting, and reacting to security threats or vulnerabilities.</a:t>
            </a:r>
          </a:p>
        </p:txBody>
      </p:sp>
      <p:sp>
        <p:nvSpPr>
          <p:cNvPr id="2" name="Title 1">
            <a:extLst>
              <a:ext uri="{FF2B5EF4-FFF2-40B4-BE49-F238E27FC236}">
                <a16:creationId xmlns:a16="http://schemas.microsoft.com/office/drawing/2014/main" id="{39A8DD6C-E770-4988-A711-0534DF555D4C}"/>
              </a:ext>
            </a:extLst>
          </p:cNvPr>
          <p:cNvSpPr>
            <a:spLocks noGrp="1"/>
          </p:cNvSpPr>
          <p:nvPr>
            <p:ph type="title"/>
          </p:nvPr>
        </p:nvSpPr>
        <p:spPr/>
        <p:txBody>
          <a:bodyPr/>
          <a:lstStyle/>
          <a:p>
            <a:r>
              <a:rPr lang="en-US" dirty="0"/>
              <a:t>Securing the process</a:t>
            </a:r>
          </a:p>
        </p:txBody>
      </p:sp>
    </p:spTree>
    <p:extLst>
      <p:ext uri="{BB962C8B-B14F-4D97-AF65-F5344CB8AC3E}">
        <p14:creationId xmlns:p14="http://schemas.microsoft.com/office/powerpoint/2010/main" val="4132186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35B352-F7B0-4875-A2F9-672421FA5DE5}"/>
              </a:ext>
            </a:extLst>
          </p:cNvPr>
          <p:cNvSpPr>
            <a:spLocks noGrp="1"/>
          </p:cNvSpPr>
          <p:nvPr>
            <p:ph type="body" sz="quarter" idx="10"/>
          </p:nvPr>
        </p:nvSpPr>
        <p:spPr>
          <a:xfrm>
            <a:off x="560836" y="1777006"/>
            <a:ext cx="11070327" cy="4599982"/>
          </a:xfrm>
        </p:spPr>
        <p:txBody>
          <a:bodyPr>
            <a:normAutofit/>
          </a:bodyPr>
          <a:lstStyle/>
          <a:p>
            <a:pPr marL="0" indent="0">
              <a:buNone/>
            </a:pPr>
            <a:endParaRPr lang="en-US" dirty="0"/>
          </a:p>
          <a:p>
            <a:pPr marL="0" indent="0">
              <a:buNone/>
            </a:pPr>
            <a:r>
              <a:rPr lang="en-US" dirty="0"/>
              <a:t>Defining roles</a:t>
            </a:r>
          </a:p>
          <a:p>
            <a:pPr marL="0" indent="0">
              <a:buNone/>
            </a:pPr>
            <a:endParaRPr lang="en-US" dirty="0"/>
          </a:p>
          <a:p>
            <a:pPr marL="0" indent="0">
              <a:buNone/>
            </a:pPr>
            <a:r>
              <a:rPr lang="en-US" dirty="0"/>
              <a:t>Managing all processes</a:t>
            </a:r>
          </a:p>
          <a:p>
            <a:pPr marL="0" indent="0">
              <a:buNone/>
            </a:pPr>
            <a:endParaRPr lang="en-US" dirty="0"/>
          </a:p>
          <a:p>
            <a:pPr marL="0" indent="0">
              <a:buNone/>
            </a:pPr>
            <a:r>
              <a:rPr lang="en-US" dirty="0"/>
              <a:t>Establishing clear responsibilities</a:t>
            </a:r>
          </a:p>
        </p:txBody>
      </p:sp>
      <p:sp>
        <p:nvSpPr>
          <p:cNvPr id="2" name="Title 1">
            <a:extLst>
              <a:ext uri="{FF2B5EF4-FFF2-40B4-BE49-F238E27FC236}">
                <a16:creationId xmlns:a16="http://schemas.microsoft.com/office/drawing/2014/main" id="{F70EE626-D570-4F67-B91C-801F072937CA}"/>
              </a:ext>
            </a:extLst>
          </p:cNvPr>
          <p:cNvSpPr>
            <a:spLocks noGrp="1"/>
          </p:cNvSpPr>
          <p:nvPr>
            <p:ph type="title"/>
          </p:nvPr>
        </p:nvSpPr>
        <p:spPr/>
        <p:txBody>
          <a:bodyPr/>
          <a:lstStyle/>
          <a:p>
            <a:r>
              <a:rPr lang="en-US" dirty="0"/>
              <a:t>Governing the process</a:t>
            </a:r>
          </a:p>
        </p:txBody>
      </p:sp>
    </p:spTree>
    <p:extLst>
      <p:ext uri="{BB962C8B-B14F-4D97-AF65-F5344CB8AC3E}">
        <p14:creationId xmlns:p14="http://schemas.microsoft.com/office/powerpoint/2010/main" val="4226691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A47AE4-5E43-4FAD-88A7-2272D5A07889}"/>
              </a:ext>
            </a:extLst>
          </p:cNvPr>
          <p:cNvSpPr>
            <a:spLocks noGrp="1"/>
          </p:cNvSpPr>
          <p:nvPr>
            <p:ph type="body" sz="quarter" idx="10"/>
          </p:nvPr>
        </p:nvSpPr>
        <p:spPr>
          <a:xfrm>
            <a:off x="560836" y="1777006"/>
            <a:ext cx="11070327" cy="4638082"/>
          </a:xfrm>
        </p:spPr>
        <p:txBody>
          <a:bodyPr>
            <a:normAutofit/>
          </a:bodyPr>
          <a:lstStyle/>
          <a:p>
            <a:pPr marL="0" indent="0">
              <a:buNone/>
            </a:pPr>
            <a:r>
              <a:rPr lang="en-US" dirty="0"/>
              <a:t>Data/model versioning vs. code versioning</a:t>
            </a:r>
          </a:p>
          <a:p>
            <a:pPr marL="0" indent="0">
              <a:buNone/>
            </a:pPr>
            <a:endParaRPr lang="en-US" dirty="0"/>
          </a:p>
          <a:p>
            <a:pPr marL="0" indent="0">
              <a:buNone/>
            </a:pPr>
            <a:r>
              <a:rPr lang="en-US" dirty="0"/>
              <a:t>Digital audit trail requirements for code + data</a:t>
            </a:r>
          </a:p>
          <a:p>
            <a:pPr marL="0" indent="0">
              <a:buNone/>
            </a:pPr>
            <a:endParaRPr lang="en-US" dirty="0"/>
          </a:p>
          <a:p>
            <a:pPr marL="0" indent="0">
              <a:buNone/>
            </a:pPr>
            <a:r>
              <a:rPr lang="en-US" dirty="0"/>
              <a:t>Model reuse vs. software reuse</a:t>
            </a:r>
          </a:p>
          <a:p>
            <a:pPr marL="0" indent="0">
              <a:buNone/>
            </a:pPr>
            <a:endParaRPr lang="en-US" dirty="0"/>
          </a:p>
          <a:p>
            <a:pPr marL="0" indent="0">
              <a:buNone/>
            </a:pPr>
            <a:r>
              <a:rPr lang="en-US" dirty="0"/>
              <a:t>To reuse model might mean fine tune / transfer learn</a:t>
            </a:r>
          </a:p>
          <a:p>
            <a:pPr marL="0" indent="0">
              <a:buNone/>
            </a:pPr>
            <a:endParaRPr lang="en-US" dirty="0"/>
          </a:p>
          <a:p>
            <a:pPr marL="0" indent="0">
              <a:buNone/>
            </a:pPr>
            <a:r>
              <a:rPr lang="en-US" dirty="0"/>
              <a:t>No model lives forever – re-train on-demand</a:t>
            </a:r>
          </a:p>
        </p:txBody>
      </p:sp>
      <p:sp>
        <p:nvSpPr>
          <p:cNvPr id="2" name="Title 1">
            <a:extLst>
              <a:ext uri="{FF2B5EF4-FFF2-40B4-BE49-F238E27FC236}">
                <a16:creationId xmlns:a16="http://schemas.microsoft.com/office/drawing/2014/main" id="{62D1EA68-BECC-47B7-B87A-018F8287FF75}"/>
              </a:ext>
            </a:extLst>
          </p:cNvPr>
          <p:cNvSpPr>
            <a:spLocks noGrp="1"/>
          </p:cNvSpPr>
          <p:nvPr>
            <p:ph type="title"/>
          </p:nvPr>
        </p:nvSpPr>
        <p:spPr/>
        <p:txBody>
          <a:bodyPr/>
          <a:lstStyle/>
          <a:p>
            <a:r>
              <a:rPr lang="en-US" dirty="0"/>
              <a:t>Unique challenges of </a:t>
            </a:r>
            <a:r>
              <a:rPr lang="en-US" dirty="0" err="1"/>
              <a:t>MLOps</a:t>
            </a:r>
            <a:endParaRPr lang="en-US" dirty="0"/>
          </a:p>
        </p:txBody>
      </p:sp>
    </p:spTree>
    <p:extLst>
      <p:ext uri="{BB962C8B-B14F-4D97-AF65-F5344CB8AC3E}">
        <p14:creationId xmlns:p14="http://schemas.microsoft.com/office/powerpoint/2010/main" val="3504695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rchitecture">
            <a:extLst>
              <a:ext uri="{FF2B5EF4-FFF2-40B4-BE49-F238E27FC236}">
                <a16:creationId xmlns:a16="http://schemas.microsoft.com/office/drawing/2014/main" id="{C5294B9F-D09B-407F-BE24-0E50F7DAB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6119" y="406497"/>
            <a:ext cx="8782050" cy="6045006"/>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2E7A17-8709-4540-B23B-86D48320A2E0}"/>
              </a:ext>
            </a:extLst>
          </p:cNvPr>
          <p:cNvSpPr>
            <a:spLocks noGrp="1"/>
          </p:cNvSpPr>
          <p:nvPr>
            <p:ph type="title"/>
          </p:nvPr>
        </p:nvSpPr>
        <p:spPr>
          <a:xfrm>
            <a:off x="200025" y="2766218"/>
            <a:ext cx="3486150" cy="1325563"/>
          </a:xfrm>
        </p:spPr>
        <p:txBody>
          <a:bodyPr>
            <a:normAutofit/>
          </a:bodyPr>
          <a:lstStyle/>
          <a:p>
            <a:r>
              <a:rPr lang="en-US" sz="2800" dirty="0" err="1"/>
              <a:t>MLOps</a:t>
            </a:r>
            <a:r>
              <a:rPr lang="en-US" sz="2800" dirty="0"/>
              <a:t> with AML </a:t>
            </a:r>
            <a:br>
              <a:rPr lang="en-US" sz="2800" dirty="0"/>
            </a:br>
            <a:r>
              <a:rPr lang="en-US" sz="2800" dirty="0"/>
              <a:t>and Azure DevOps</a:t>
            </a:r>
          </a:p>
        </p:txBody>
      </p:sp>
    </p:spTree>
    <p:extLst>
      <p:ext uri="{BB962C8B-B14F-4D97-AF65-F5344CB8AC3E}">
        <p14:creationId xmlns:p14="http://schemas.microsoft.com/office/powerpoint/2010/main" val="182084545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95146-01C5-4E9B-922F-F67BE9EED289}"/>
              </a:ext>
            </a:extLst>
          </p:cNvPr>
          <p:cNvSpPr>
            <a:spLocks noGrp="1"/>
          </p:cNvSpPr>
          <p:nvPr>
            <p:ph type="title"/>
          </p:nvPr>
        </p:nvSpPr>
        <p:spPr/>
        <p:txBody>
          <a:bodyPr/>
          <a:lstStyle/>
          <a:p>
            <a:r>
              <a:rPr lang="en-US" dirty="0" err="1"/>
              <a:t>MLFlow</a:t>
            </a:r>
            <a:r>
              <a:rPr lang="en-US" dirty="0"/>
              <a:t> with AML Deployment</a:t>
            </a:r>
          </a:p>
        </p:txBody>
      </p:sp>
      <p:pic>
        <p:nvPicPr>
          <p:cNvPr id="4" name="Picture 3" descr="Diagram&#10;&#10;Description automatically generated">
            <a:extLst>
              <a:ext uri="{FF2B5EF4-FFF2-40B4-BE49-F238E27FC236}">
                <a16:creationId xmlns:a16="http://schemas.microsoft.com/office/drawing/2014/main" id="{9D350C79-A2F2-4544-A95E-66F6C2E71592}"/>
              </a:ext>
            </a:extLst>
          </p:cNvPr>
          <p:cNvPicPr>
            <a:picLocks noChangeAspect="1"/>
          </p:cNvPicPr>
          <p:nvPr/>
        </p:nvPicPr>
        <p:blipFill rotWithShape="1">
          <a:blip r:embed="rId2">
            <a:extLst>
              <a:ext uri="{28A0092B-C50C-407E-A947-70E740481C1C}">
                <a14:useLocalDpi xmlns:a14="http://schemas.microsoft.com/office/drawing/2010/main" val="0"/>
              </a:ext>
            </a:extLst>
          </a:blip>
          <a:srcRect t="10751"/>
          <a:stretch/>
        </p:blipFill>
        <p:spPr>
          <a:xfrm>
            <a:off x="2610307" y="2367857"/>
            <a:ext cx="6971385" cy="4125018"/>
          </a:xfrm>
          <a:prstGeom prst="rect">
            <a:avLst/>
          </a:prstGeom>
          <a:effectLst>
            <a:softEdge rad="127000"/>
          </a:effectLst>
        </p:spPr>
      </p:pic>
    </p:spTree>
    <p:extLst>
      <p:ext uri="{BB962C8B-B14F-4D97-AF65-F5344CB8AC3E}">
        <p14:creationId xmlns:p14="http://schemas.microsoft.com/office/powerpoint/2010/main" val="69256639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95146-01C5-4E9B-922F-F67BE9EED289}"/>
              </a:ext>
            </a:extLst>
          </p:cNvPr>
          <p:cNvSpPr>
            <a:spLocks noGrp="1"/>
          </p:cNvSpPr>
          <p:nvPr>
            <p:ph type="title"/>
          </p:nvPr>
        </p:nvSpPr>
        <p:spPr/>
        <p:txBody>
          <a:bodyPr/>
          <a:lstStyle/>
          <a:p>
            <a:r>
              <a:rPr lang="en-US" dirty="0" err="1"/>
              <a:t>MLFlow</a:t>
            </a:r>
            <a:r>
              <a:rPr lang="en-US" dirty="0"/>
              <a:t> with AML Experimentation</a:t>
            </a:r>
          </a:p>
        </p:txBody>
      </p:sp>
      <p:pic>
        <p:nvPicPr>
          <p:cNvPr id="5" name="Picture 4" descr="Graphical user interface&#10;&#10;Description automatically generated">
            <a:extLst>
              <a:ext uri="{FF2B5EF4-FFF2-40B4-BE49-F238E27FC236}">
                <a16:creationId xmlns:a16="http://schemas.microsoft.com/office/drawing/2014/main" id="{E7390368-D4DE-4BE6-82AC-A70894762CB5}"/>
              </a:ext>
            </a:extLst>
          </p:cNvPr>
          <p:cNvPicPr>
            <a:picLocks noChangeAspect="1"/>
          </p:cNvPicPr>
          <p:nvPr/>
        </p:nvPicPr>
        <p:blipFill rotWithShape="1">
          <a:blip r:embed="rId2">
            <a:extLst>
              <a:ext uri="{28A0092B-C50C-407E-A947-70E740481C1C}">
                <a14:useLocalDpi xmlns:a14="http://schemas.microsoft.com/office/drawing/2010/main" val="0"/>
              </a:ext>
            </a:extLst>
          </a:blip>
          <a:srcRect t="8696"/>
          <a:stretch/>
        </p:blipFill>
        <p:spPr>
          <a:xfrm>
            <a:off x="1252044" y="2337256"/>
            <a:ext cx="9474687" cy="3954281"/>
          </a:xfrm>
          <a:prstGeom prst="rect">
            <a:avLst/>
          </a:prstGeom>
          <a:effectLst>
            <a:softEdge rad="127000"/>
          </a:effectLst>
        </p:spPr>
      </p:pic>
    </p:spTree>
    <p:extLst>
      <p:ext uri="{BB962C8B-B14F-4D97-AF65-F5344CB8AC3E}">
        <p14:creationId xmlns:p14="http://schemas.microsoft.com/office/powerpoint/2010/main" val="254935875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Azure Machine Learning</a:t>
            </a:r>
          </a:p>
        </p:txBody>
      </p:sp>
    </p:spTree>
    <p:extLst>
      <p:ext uri="{BB962C8B-B14F-4D97-AF65-F5344CB8AC3E}">
        <p14:creationId xmlns:p14="http://schemas.microsoft.com/office/powerpoint/2010/main" val="423164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CA559C-2661-465F-ABF5-12949EDEDC63}"/>
              </a:ext>
            </a:extLst>
          </p:cNvPr>
          <p:cNvSpPr>
            <a:spLocks noGrp="1"/>
          </p:cNvSpPr>
          <p:nvPr>
            <p:ph type="title"/>
          </p:nvPr>
        </p:nvSpPr>
        <p:spPr/>
        <p:txBody>
          <a:bodyPr/>
          <a:lstStyle/>
          <a:p>
            <a:r>
              <a:rPr lang="en-US" dirty="0"/>
              <a:t>OSS-friendly managed ML services platform</a:t>
            </a:r>
          </a:p>
        </p:txBody>
      </p:sp>
      <p:pic>
        <p:nvPicPr>
          <p:cNvPr id="6" name="Picture 5" descr="A picture containing application&#10;&#10;Description automatically generated">
            <a:extLst>
              <a:ext uri="{FF2B5EF4-FFF2-40B4-BE49-F238E27FC236}">
                <a16:creationId xmlns:a16="http://schemas.microsoft.com/office/drawing/2014/main" id="{85B21133-E612-4BCE-9DCF-7443E8DED3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978" y="2462784"/>
            <a:ext cx="7057016" cy="2865324"/>
          </a:xfrm>
          <a:prstGeom prst="rect">
            <a:avLst/>
          </a:prstGeom>
        </p:spPr>
      </p:pic>
    </p:spTree>
    <p:extLst>
      <p:ext uri="{BB962C8B-B14F-4D97-AF65-F5344CB8AC3E}">
        <p14:creationId xmlns:p14="http://schemas.microsoft.com/office/powerpoint/2010/main" val="120886895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80B01-F95B-4577-ADBA-9789817EEA31}"/>
              </a:ext>
            </a:extLst>
          </p:cNvPr>
          <p:cNvSpPr>
            <a:spLocks noGrp="1"/>
          </p:cNvSpPr>
          <p:nvPr>
            <p:ph type="title"/>
          </p:nvPr>
        </p:nvSpPr>
        <p:spPr/>
        <p:txBody>
          <a:bodyPr/>
          <a:lstStyle/>
          <a:p>
            <a:r>
              <a:rPr lang="en-US" dirty="0"/>
              <a:t>Datastores and datasets</a:t>
            </a:r>
          </a:p>
        </p:txBody>
      </p:sp>
      <p:pic>
        <p:nvPicPr>
          <p:cNvPr id="6" name="Picture 5" descr="Graphical user interface, text, application&#10;&#10;Description automatically generated">
            <a:extLst>
              <a:ext uri="{FF2B5EF4-FFF2-40B4-BE49-F238E27FC236}">
                <a16:creationId xmlns:a16="http://schemas.microsoft.com/office/drawing/2014/main" id="{9105320C-7E82-4557-9260-EA1092AD8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756" y="1430528"/>
            <a:ext cx="6676445" cy="4719784"/>
          </a:xfrm>
          <a:prstGeom prst="rect">
            <a:avLst/>
          </a:prstGeom>
        </p:spPr>
      </p:pic>
    </p:spTree>
    <p:extLst>
      <p:ext uri="{BB962C8B-B14F-4D97-AF65-F5344CB8AC3E}">
        <p14:creationId xmlns:p14="http://schemas.microsoft.com/office/powerpoint/2010/main" val="26366569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3 Rundown</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948099385"/>
              </p:ext>
            </p:extLst>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Machine Learning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Machine Learning</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Machine Learning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868294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80B01-F95B-4577-ADBA-9789817EEA31}"/>
              </a:ext>
            </a:extLst>
          </p:cNvPr>
          <p:cNvSpPr>
            <a:spLocks noGrp="1"/>
          </p:cNvSpPr>
          <p:nvPr>
            <p:ph type="title"/>
          </p:nvPr>
        </p:nvSpPr>
        <p:spPr/>
        <p:txBody>
          <a:bodyPr/>
          <a:lstStyle/>
          <a:p>
            <a:r>
              <a:rPr lang="en-US" dirty="0"/>
              <a:t>Compute resources</a:t>
            </a:r>
          </a:p>
        </p:txBody>
      </p:sp>
      <p:pic>
        <p:nvPicPr>
          <p:cNvPr id="4" name="Picture 3" descr="Graphical user interface, text, application, email&#10;&#10;Description automatically generated">
            <a:extLst>
              <a:ext uri="{FF2B5EF4-FFF2-40B4-BE49-F238E27FC236}">
                <a16:creationId xmlns:a16="http://schemas.microsoft.com/office/drawing/2014/main" id="{8535E728-D22F-446E-B722-1A12C05A0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1216" y="1975104"/>
            <a:ext cx="7647456" cy="3821163"/>
          </a:xfrm>
          <a:prstGeom prst="rect">
            <a:avLst/>
          </a:prstGeom>
        </p:spPr>
      </p:pic>
    </p:spTree>
    <p:extLst>
      <p:ext uri="{BB962C8B-B14F-4D97-AF65-F5344CB8AC3E}">
        <p14:creationId xmlns:p14="http://schemas.microsoft.com/office/powerpoint/2010/main" val="394885703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9B877-0D3C-45C3-AD38-7383ECF6EF27}"/>
              </a:ext>
            </a:extLst>
          </p:cNvPr>
          <p:cNvSpPr>
            <a:spLocks noGrp="1"/>
          </p:cNvSpPr>
          <p:nvPr>
            <p:ph type="title"/>
          </p:nvPr>
        </p:nvSpPr>
        <p:spPr/>
        <p:txBody>
          <a:bodyPr/>
          <a:lstStyle/>
          <a:p>
            <a:r>
              <a:rPr lang="en-US" dirty="0"/>
              <a:t>Automate through pipelines</a:t>
            </a:r>
          </a:p>
        </p:txBody>
      </p:sp>
      <p:pic>
        <p:nvPicPr>
          <p:cNvPr id="5" name="Picture 4" descr="A picture containing graphical user interface&#10;&#10;Description automatically generated">
            <a:extLst>
              <a:ext uri="{FF2B5EF4-FFF2-40B4-BE49-F238E27FC236}">
                <a16:creationId xmlns:a16="http://schemas.microsoft.com/office/drawing/2014/main" id="{F0EDC0E9-6DD7-4AF5-BAF7-D25A93A748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7905" y="1651575"/>
            <a:ext cx="7876190" cy="4123809"/>
          </a:xfrm>
          <a:prstGeom prst="rect">
            <a:avLst/>
          </a:prstGeom>
        </p:spPr>
      </p:pic>
    </p:spTree>
    <p:extLst>
      <p:ext uri="{BB962C8B-B14F-4D97-AF65-F5344CB8AC3E}">
        <p14:creationId xmlns:p14="http://schemas.microsoft.com/office/powerpoint/2010/main" val="19052480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D9D0B-C108-45F7-A7BB-C327044E12B4}"/>
              </a:ext>
            </a:extLst>
          </p:cNvPr>
          <p:cNvSpPr>
            <a:spLocks noGrp="1"/>
          </p:cNvSpPr>
          <p:nvPr>
            <p:ph type="title"/>
          </p:nvPr>
        </p:nvSpPr>
        <p:spPr/>
        <p:txBody>
          <a:bodyPr/>
          <a:lstStyle/>
          <a:p>
            <a:r>
              <a:rPr lang="en-US" dirty="0"/>
              <a:t>Manage models</a:t>
            </a:r>
          </a:p>
        </p:txBody>
      </p:sp>
      <p:pic>
        <p:nvPicPr>
          <p:cNvPr id="5" name="Picture 4" descr="Graphical user interface, text, application&#10;&#10;Description automatically generated">
            <a:extLst>
              <a:ext uri="{FF2B5EF4-FFF2-40B4-BE49-F238E27FC236}">
                <a16:creationId xmlns:a16="http://schemas.microsoft.com/office/drawing/2014/main" id="{2B34FF6D-A958-4045-95B9-18CCE420A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472" y="1694688"/>
            <a:ext cx="6980397" cy="3905312"/>
          </a:xfrm>
          <a:prstGeom prst="rect">
            <a:avLst/>
          </a:prstGeom>
        </p:spPr>
      </p:pic>
    </p:spTree>
    <p:extLst>
      <p:ext uri="{BB962C8B-B14F-4D97-AF65-F5344CB8AC3E}">
        <p14:creationId xmlns:p14="http://schemas.microsoft.com/office/powerpoint/2010/main" val="23787597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80E43-20C8-4F27-B4BF-256E90D42D53}"/>
              </a:ext>
            </a:extLst>
          </p:cNvPr>
          <p:cNvSpPr>
            <a:spLocks noGrp="1"/>
          </p:cNvSpPr>
          <p:nvPr>
            <p:ph type="title"/>
          </p:nvPr>
        </p:nvSpPr>
        <p:spPr/>
        <p:txBody>
          <a:bodyPr/>
          <a:lstStyle/>
          <a:p>
            <a:r>
              <a:rPr lang="en-US" dirty="0"/>
              <a:t>Auto ML</a:t>
            </a:r>
          </a:p>
        </p:txBody>
      </p:sp>
      <p:pic>
        <p:nvPicPr>
          <p:cNvPr id="5" name="Picture 4" descr="Graphical user interface, text, application, email&#10;&#10;Description automatically generated">
            <a:extLst>
              <a:ext uri="{FF2B5EF4-FFF2-40B4-BE49-F238E27FC236}">
                <a16:creationId xmlns:a16="http://schemas.microsoft.com/office/drawing/2014/main" id="{45800365-6CB8-4005-A140-3C32F7BF68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414" y="1186688"/>
            <a:ext cx="7809921" cy="5431536"/>
          </a:xfrm>
          <a:prstGeom prst="rect">
            <a:avLst/>
          </a:prstGeom>
        </p:spPr>
      </p:pic>
    </p:spTree>
    <p:extLst>
      <p:ext uri="{BB962C8B-B14F-4D97-AF65-F5344CB8AC3E}">
        <p14:creationId xmlns:p14="http://schemas.microsoft.com/office/powerpoint/2010/main" val="49753402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80E43-20C8-4F27-B4BF-256E90D42D53}"/>
              </a:ext>
            </a:extLst>
          </p:cNvPr>
          <p:cNvSpPr>
            <a:spLocks noGrp="1"/>
          </p:cNvSpPr>
          <p:nvPr>
            <p:ph type="title"/>
          </p:nvPr>
        </p:nvSpPr>
        <p:spPr/>
        <p:txBody>
          <a:bodyPr/>
          <a:lstStyle/>
          <a:p>
            <a:r>
              <a:rPr lang="en-US" dirty="0"/>
              <a:t>Auto ML</a:t>
            </a:r>
          </a:p>
        </p:txBody>
      </p:sp>
      <p:pic>
        <p:nvPicPr>
          <p:cNvPr id="4" name="Picture 3" descr="Graphical user interface, text, application&#10;&#10;Description automatically generated">
            <a:extLst>
              <a:ext uri="{FF2B5EF4-FFF2-40B4-BE49-F238E27FC236}">
                <a16:creationId xmlns:a16="http://schemas.microsoft.com/office/drawing/2014/main" id="{5E980983-C7BD-4B46-96FC-D566E48299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800" y="1849119"/>
            <a:ext cx="9839992" cy="4077487"/>
          </a:xfrm>
          <a:prstGeom prst="rect">
            <a:avLst/>
          </a:prstGeom>
        </p:spPr>
      </p:pic>
    </p:spTree>
    <p:extLst>
      <p:ext uri="{BB962C8B-B14F-4D97-AF65-F5344CB8AC3E}">
        <p14:creationId xmlns:p14="http://schemas.microsoft.com/office/powerpoint/2010/main" val="13979669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B5A65-D262-491A-9607-688E28A289AF}"/>
              </a:ext>
            </a:extLst>
          </p:cNvPr>
          <p:cNvSpPr>
            <a:spLocks noGrp="1"/>
          </p:cNvSpPr>
          <p:nvPr>
            <p:ph type="title"/>
          </p:nvPr>
        </p:nvSpPr>
        <p:spPr/>
        <p:txBody>
          <a:bodyPr/>
          <a:lstStyle/>
          <a:p>
            <a:r>
              <a:rPr lang="en-US" dirty="0"/>
              <a:t>Auto ML</a:t>
            </a:r>
          </a:p>
        </p:txBody>
      </p:sp>
      <p:pic>
        <p:nvPicPr>
          <p:cNvPr id="5" name="Picture 4" descr="Graphical user interface, text, application, email&#10;&#10;Description automatically generated">
            <a:extLst>
              <a:ext uri="{FF2B5EF4-FFF2-40B4-BE49-F238E27FC236}">
                <a16:creationId xmlns:a16="http://schemas.microsoft.com/office/drawing/2014/main" id="{5726DBB8-2B24-48D4-B58A-526DC4EBF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022" y="1351052"/>
            <a:ext cx="8029682" cy="5019267"/>
          </a:xfrm>
          <a:prstGeom prst="rect">
            <a:avLst/>
          </a:prstGeom>
        </p:spPr>
      </p:pic>
    </p:spTree>
    <p:extLst>
      <p:ext uri="{BB962C8B-B14F-4D97-AF65-F5344CB8AC3E}">
        <p14:creationId xmlns:p14="http://schemas.microsoft.com/office/powerpoint/2010/main" val="370240464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3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Machine Learning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solidFill>
                            <a:schemeClr val="bg1"/>
                          </a:solidFill>
                        </a:rPr>
                        <a:t>9:00 – 11:15</a:t>
                      </a:r>
                    </a:p>
                  </a:txBody>
                  <a:tcPr>
                    <a:solidFill>
                      <a:srgbClr val="00B050"/>
                    </a:solidFill>
                  </a:tcPr>
                </a:tc>
                <a:tc>
                  <a:txBody>
                    <a:bodyPr/>
                    <a:lstStyle/>
                    <a:p>
                      <a:pPr algn="ctr"/>
                      <a:r>
                        <a:rPr lang="en-US" sz="2800" dirty="0">
                          <a:solidFill>
                            <a:schemeClr val="bg1"/>
                          </a:solidFill>
                        </a:rPr>
                        <a:t>WDS: Machine Learning</a:t>
                      </a:r>
                    </a:p>
                  </a:txBody>
                  <a:tcPr>
                    <a:solidFill>
                      <a:srgbClr val="00B050"/>
                    </a:solidFill>
                  </a:tcPr>
                </a:tc>
                <a:tc gridSpan="2">
                  <a:txBody>
                    <a:bodyPr/>
                    <a:lstStyle/>
                    <a:p>
                      <a:pPr algn="ctr"/>
                      <a:r>
                        <a:rPr lang="en-US" sz="2800" dirty="0">
                          <a:solidFill>
                            <a:schemeClr val="bg1"/>
                          </a:solidFill>
                        </a:rPr>
                        <a:t>Interactive Discussion</a:t>
                      </a:r>
                      <a:endParaRPr lang="en-US" dirty="0">
                        <a:solidFill>
                          <a:schemeClr val="bg1"/>
                        </a:solidFill>
                      </a:endParaRPr>
                    </a:p>
                  </a:txBody>
                  <a:tcPr>
                    <a:solidFill>
                      <a:srgbClr val="00B050"/>
                    </a:solidFill>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Machine Learning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42667770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87737-2BEC-4D24-8970-48E3BA043ACA}"/>
              </a:ext>
            </a:extLst>
          </p:cNvPr>
          <p:cNvSpPr>
            <a:spLocks noGrp="1"/>
          </p:cNvSpPr>
          <p:nvPr>
            <p:ph type="title"/>
          </p:nvPr>
        </p:nvSpPr>
        <p:spPr>
          <a:xfrm>
            <a:off x="657224" y="499533"/>
            <a:ext cx="6699921" cy="1658198"/>
          </a:xfrm>
        </p:spPr>
        <p:txBody>
          <a:bodyPr/>
          <a:lstStyle/>
          <a:p>
            <a:r>
              <a:rPr lang="en-US" dirty="0"/>
              <a:t>Next:</a:t>
            </a:r>
            <a:br>
              <a:rPr lang="en-US" dirty="0"/>
            </a:br>
            <a:r>
              <a:rPr lang="en-US" dirty="0"/>
              <a:t>Whiteboard Design Session</a:t>
            </a:r>
          </a:p>
        </p:txBody>
      </p:sp>
      <p:sp>
        <p:nvSpPr>
          <p:cNvPr id="8" name="TextBox 7">
            <a:extLst>
              <a:ext uri="{FF2B5EF4-FFF2-40B4-BE49-F238E27FC236}">
                <a16:creationId xmlns:a16="http://schemas.microsoft.com/office/drawing/2014/main" id="{960AFB33-63C5-478F-9D9C-E04520657B3F}"/>
              </a:ext>
            </a:extLst>
          </p:cNvPr>
          <p:cNvSpPr txBox="1"/>
          <p:nvPr/>
        </p:nvSpPr>
        <p:spPr>
          <a:xfrm>
            <a:off x="657224" y="2227053"/>
            <a:ext cx="10609191"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GitHub repo for the Whiteboard Design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https://github.com/solliancenet/cloud-core-2020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WDS material is found under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data-ai/day-3/</a:t>
            </a:r>
            <a:r>
              <a:rPr kumimoji="0" lang="en-US" sz="2800" b="1" i="0" u="none" strike="noStrike" kern="1200" cap="none" spc="0" normalizeH="0" baseline="0" noProof="0" dirty="0" err="1">
                <a:ln>
                  <a:noFill/>
                </a:ln>
                <a:solidFill>
                  <a:prstClr val="black"/>
                </a:solidFill>
                <a:effectLst/>
                <a:uLnTx/>
                <a:uFillTx/>
                <a:latin typeface="Calibri" panose="020F0502020204030204"/>
                <a:ea typeface="+mn-ea"/>
                <a:cs typeface="+mn-cs"/>
              </a:rPr>
              <a:t>wds</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21115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3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Machine Learning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Machine Learning</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solidFill>
                            <a:schemeClr val="bg1"/>
                          </a:solidFill>
                        </a:rPr>
                        <a:t>11:15 – 12:00</a:t>
                      </a:r>
                    </a:p>
                  </a:txBody>
                  <a:tcPr>
                    <a:solidFill>
                      <a:srgbClr val="00B050"/>
                    </a:solidFill>
                  </a:tcPr>
                </a:tc>
                <a:tc gridSpan="3">
                  <a:txBody>
                    <a:bodyPr/>
                    <a:lstStyle/>
                    <a:p>
                      <a:pPr algn="ctr"/>
                      <a:r>
                        <a:rPr lang="en-US" sz="2800" dirty="0">
                          <a:solidFill>
                            <a:schemeClr val="bg1"/>
                          </a:solidFill>
                        </a:rPr>
                        <a:t>Lunch</a:t>
                      </a:r>
                      <a:endParaRPr lang="en-US" dirty="0">
                        <a:solidFill>
                          <a:schemeClr val="bg1"/>
                        </a:solidFill>
                      </a:endParaRPr>
                    </a:p>
                  </a:txBody>
                  <a:tcPr>
                    <a:solidFill>
                      <a:srgbClr val="00B050"/>
                    </a:solidFill>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Machine Learning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1316910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3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8:00 – 9:00</a:t>
                      </a:r>
                    </a:p>
                  </a:txBody>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Machine Learning Fundamentals in Azure</a:t>
                      </a:r>
                    </a:p>
                  </a:txBody>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Machine Learning</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12:00 – 14:00</a:t>
                      </a:r>
                    </a:p>
                  </a:txBody>
                  <a:tcPr>
                    <a:solidFill>
                      <a:srgbClr val="00B050"/>
                    </a:solidFill>
                  </a:tcPr>
                </a:tc>
                <a:tc gridSpan="2">
                  <a:txBody>
                    <a:bodyPr/>
                    <a:lstStyle/>
                    <a:p>
                      <a:pPr algn="ctr"/>
                      <a:r>
                        <a:rPr lang="en-US" sz="2800" dirty="0">
                          <a:solidFill>
                            <a:schemeClr val="bg1"/>
                          </a:solidFill>
                        </a:rPr>
                        <a:t>Team Challenge: Machine Learning </a:t>
                      </a:r>
                      <a:r>
                        <a:rPr lang="en-US" sz="2800" dirty="0" err="1">
                          <a:solidFill>
                            <a:schemeClr val="bg1"/>
                          </a:solidFill>
                        </a:rPr>
                        <a:t>PoC</a:t>
                      </a:r>
                      <a:endParaRPr lang="en-US" sz="2800" dirty="0">
                        <a:solidFill>
                          <a:schemeClr val="bg1"/>
                        </a:solidFill>
                      </a:endParaRPr>
                    </a:p>
                  </a:txBody>
                  <a:tcPr>
                    <a:solidFill>
                      <a:srgbClr val="00B050"/>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Hands-on</a:t>
                      </a:r>
                    </a:p>
                  </a:txBody>
                  <a:tcPr>
                    <a:solidFill>
                      <a:srgbClr val="00B050"/>
                    </a:solidFill>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411272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5CD17-02AB-4964-ABA6-5BD8D35CB933}"/>
              </a:ext>
            </a:extLst>
          </p:cNvPr>
          <p:cNvPicPr>
            <a:picLocks noChangeAspect="1"/>
          </p:cNvPicPr>
          <p:nvPr/>
        </p:nvPicPr>
        <p:blipFill>
          <a:blip r:embed="rId2"/>
          <a:stretch>
            <a:fillRect/>
          </a:stretch>
        </p:blipFill>
        <p:spPr>
          <a:xfrm>
            <a:off x="0" y="0"/>
            <a:ext cx="12192000" cy="727970"/>
          </a:xfrm>
          <a:prstGeom prst="rect">
            <a:avLst/>
          </a:prstGeom>
        </p:spPr>
      </p:pic>
      <p:sp>
        <p:nvSpPr>
          <p:cNvPr id="7" name="Title 1">
            <a:extLst>
              <a:ext uri="{FF2B5EF4-FFF2-40B4-BE49-F238E27FC236}">
                <a16:creationId xmlns:a16="http://schemas.microsoft.com/office/drawing/2014/main" id="{24D8A2AF-652A-4A27-A75D-5A2C7C01B296}"/>
              </a:ext>
            </a:extLst>
          </p:cNvPr>
          <p:cNvSpPr txBox="1">
            <a:spLocks/>
          </p:cNvSpPr>
          <p:nvPr/>
        </p:nvSpPr>
        <p:spPr>
          <a:xfrm>
            <a:off x="838200" y="-2730"/>
            <a:ext cx="10515600" cy="730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Day 3 – We are here</a:t>
            </a:r>
          </a:p>
        </p:txBody>
      </p:sp>
      <p:graphicFrame>
        <p:nvGraphicFramePr>
          <p:cNvPr id="5" name="Content Placeholder 4">
            <a:extLst>
              <a:ext uri="{FF2B5EF4-FFF2-40B4-BE49-F238E27FC236}">
                <a16:creationId xmlns:a16="http://schemas.microsoft.com/office/drawing/2014/main" id="{82E4C931-071C-4B8E-BE3B-103DB7CE59A9}"/>
              </a:ext>
            </a:extLst>
          </p:cNvPr>
          <p:cNvGraphicFramePr>
            <a:graphicFrameLocks noGrp="1"/>
          </p:cNvGraphicFramePr>
          <p:nvPr>
            <p:ph sz="half" idx="2"/>
            <p:extLst>
              <p:ext uri="{D42A27DB-BD31-4B8C-83A1-F6EECF244321}">
                <p14:modId xmlns:p14="http://schemas.microsoft.com/office/powerpoint/2010/main" val="1976512046"/>
              </p:ext>
            </p:extLst>
          </p:nvPr>
        </p:nvGraphicFramePr>
        <p:xfrm>
          <a:off x="0" y="727970"/>
          <a:ext cx="12192001" cy="5542404"/>
        </p:xfrm>
        <a:graphic>
          <a:graphicData uri="http://schemas.openxmlformats.org/drawingml/2006/table">
            <a:tbl>
              <a:tblPr firstRow="1" bandRow="1">
                <a:tableStyleId>{5C22544A-7EE6-4342-B048-85BDC9FD1C3A}</a:tableStyleId>
              </a:tblPr>
              <a:tblGrid>
                <a:gridCol w="2508094">
                  <a:extLst>
                    <a:ext uri="{9D8B030D-6E8A-4147-A177-3AD203B41FA5}">
                      <a16:colId xmlns:a16="http://schemas.microsoft.com/office/drawing/2014/main" val="1533429931"/>
                    </a:ext>
                  </a:extLst>
                </a:gridCol>
                <a:gridCol w="4705554">
                  <a:extLst>
                    <a:ext uri="{9D8B030D-6E8A-4147-A177-3AD203B41FA5}">
                      <a16:colId xmlns:a16="http://schemas.microsoft.com/office/drawing/2014/main" val="1780966770"/>
                    </a:ext>
                  </a:extLst>
                </a:gridCol>
                <a:gridCol w="708705">
                  <a:extLst>
                    <a:ext uri="{9D8B030D-6E8A-4147-A177-3AD203B41FA5}">
                      <a16:colId xmlns:a16="http://schemas.microsoft.com/office/drawing/2014/main" val="4131387068"/>
                    </a:ext>
                  </a:extLst>
                </a:gridCol>
                <a:gridCol w="4269648">
                  <a:extLst>
                    <a:ext uri="{9D8B030D-6E8A-4147-A177-3AD203B41FA5}">
                      <a16:colId xmlns:a16="http://schemas.microsoft.com/office/drawing/2014/main" val="3935844602"/>
                    </a:ext>
                  </a:extLst>
                </a:gridCol>
              </a:tblGrid>
              <a:tr h="766254">
                <a:tc>
                  <a:txBody>
                    <a:bodyPr/>
                    <a:lstStyle/>
                    <a:p>
                      <a:pPr algn="ctr"/>
                      <a:r>
                        <a:rPr lang="en-US" sz="2800" dirty="0"/>
                        <a:t>Timeframe</a:t>
                      </a:r>
                    </a:p>
                  </a:txBody>
                  <a:tcPr/>
                </a:tc>
                <a:tc>
                  <a:txBody>
                    <a:bodyPr/>
                    <a:lstStyle/>
                    <a:p>
                      <a:pPr algn="ctr"/>
                      <a:r>
                        <a:rPr lang="en-US" sz="2800" dirty="0"/>
                        <a:t>Activity</a:t>
                      </a:r>
                    </a:p>
                  </a:txBody>
                  <a:tcPr/>
                </a:tc>
                <a:tc gridSpan="2">
                  <a:txBody>
                    <a:bodyPr/>
                    <a:lstStyle/>
                    <a:p>
                      <a:pPr algn="ctr"/>
                      <a:r>
                        <a:rPr lang="en-US" sz="2800" dirty="0"/>
                        <a:t>Engagement</a:t>
                      </a:r>
                    </a:p>
                  </a:txBody>
                  <a:tcPr/>
                </a:tc>
                <a:tc hMerge="1">
                  <a:txBody>
                    <a:bodyPr/>
                    <a:lstStyle/>
                    <a:p>
                      <a:pPr algn="ctr"/>
                      <a:endParaRPr lang="en-US" sz="2800" dirty="0"/>
                    </a:p>
                  </a:txBody>
                  <a:tcPr/>
                </a:tc>
                <a:extLst>
                  <a:ext uri="{0D108BD9-81ED-4DB2-BD59-A6C34878D82A}">
                    <a16:rowId xmlns:a16="http://schemas.microsoft.com/office/drawing/2014/main" val="1220569528"/>
                  </a:ext>
                </a:extLst>
              </a:tr>
              <a:tr h="766254">
                <a:tc>
                  <a:txBody>
                    <a:bodyPr/>
                    <a:lstStyle/>
                    <a:p>
                      <a:pPr algn="ctr"/>
                      <a:r>
                        <a:rPr lang="en-US" sz="2800" dirty="0"/>
                        <a:t>7:30 – 8:00</a:t>
                      </a:r>
                    </a:p>
                  </a:txBody>
                  <a:tcPr/>
                </a:tc>
                <a:tc gridSpan="3">
                  <a:txBody>
                    <a:bodyPr/>
                    <a:lstStyle/>
                    <a:p>
                      <a:pPr algn="ctr"/>
                      <a:r>
                        <a:rPr lang="en-US" sz="2800" dirty="0"/>
                        <a:t>Virtual check-in</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3200562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8:00 – 9:00</a:t>
                      </a:r>
                    </a:p>
                  </a:txBody>
                  <a:tcPr>
                    <a:solidFill>
                      <a:srgbClr val="00B050"/>
                    </a:solidFill>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chemeClr val="bg1"/>
                          </a:solidFill>
                        </a:rPr>
                        <a:t>Machine Learning Fundamentals in Azure</a:t>
                      </a:r>
                    </a:p>
                  </a:txBody>
                  <a:tcPr>
                    <a:solidFill>
                      <a:srgbClr val="00B050"/>
                    </a:solidFill>
                  </a:tcPr>
                </a:tc>
                <a:tc hMerge="1">
                  <a:txBody>
                    <a:bodyPr/>
                    <a:lstStyle/>
                    <a:p>
                      <a:endParaRPr lang="en-US"/>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800" dirty="0"/>
                    </a:p>
                  </a:txBody>
                  <a:tcPr/>
                </a:tc>
                <a:extLst>
                  <a:ext uri="{0D108BD9-81ED-4DB2-BD59-A6C34878D82A}">
                    <a16:rowId xmlns:a16="http://schemas.microsoft.com/office/drawing/2014/main" val="2954150849"/>
                  </a:ext>
                </a:extLst>
              </a:tr>
              <a:tr h="766254">
                <a:tc>
                  <a:txBody>
                    <a:bodyPr/>
                    <a:lstStyle/>
                    <a:p>
                      <a:pPr algn="ctr"/>
                      <a:r>
                        <a:rPr lang="en-US" sz="2800" dirty="0"/>
                        <a:t>9:00 – 11:15</a:t>
                      </a:r>
                    </a:p>
                  </a:txBody>
                  <a:tcPr/>
                </a:tc>
                <a:tc>
                  <a:txBody>
                    <a:bodyPr/>
                    <a:lstStyle/>
                    <a:p>
                      <a:pPr algn="ctr"/>
                      <a:r>
                        <a:rPr lang="en-US" sz="2800" dirty="0"/>
                        <a:t>WDS: Machine Learning</a:t>
                      </a:r>
                    </a:p>
                  </a:txBody>
                  <a:tcPr/>
                </a:tc>
                <a:tc gridSpan="2">
                  <a:txBody>
                    <a:bodyPr/>
                    <a:lstStyle/>
                    <a:p>
                      <a:pPr algn="ctr"/>
                      <a:r>
                        <a:rPr lang="en-US" sz="2800" dirty="0"/>
                        <a:t>Interactive Discussion</a:t>
                      </a:r>
                      <a:endParaRPr lang="en-US" dirty="0"/>
                    </a:p>
                  </a:txBody>
                  <a:tcPr/>
                </a:tc>
                <a:tc hMerge="1">
                  <a:txBody>
                    <a:bodyPr/>
                    <a:lstStyle/>
                    <a:p>
                      <a:pPr algn="ctr"/>
                      <a:endParaRPr lang="en-US" dirty="0"/>
                    </a:p>
                  </a:txBody>
                  <a:tcPr/>
                </a:tc>
                <a:extLst>
                  <a:ext uri="{0D108BD9-81ED-4DB2-BD59-A6C34878D82A}">
                    <a16:rowId xmlns:a16="http://schemas.microsoft.com/office/drawing/2014/main" val="2938127387"/>
                  </a:ext>
                </a:extLst>
              </a:tr>
              <a:tr h="766254">
                <a:tc>
                  <a:txBody>
                    <a:bodyPr/>
                    <a:lstStyle/>
                    <a:p>
                      <a:pPr algn="ctr"/>
                      <a:r>
                        <a:rPr lang="en-US" sz="2800" dirty="0"/>
                        <a:t>11:15 – 12:00</a:t>
                      </a:r>
                    </a:p>
                  </a:txBody>
                  <a:tcPr/>
                </a:tc>
                <a:tc gridSpan="3">
                  <a:txBody>
                    <a:bodyPr/>
                    <a:lstStyle/>
                    <a:p>
                      <a:pPr algn="ctr"/>
                      <a:r>
                        <a:rPr lang="en-US" sz="2800" dirty="0"/>
                        <a:t>Lunch</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11167242"/>
                  </a:ext>
                </a:extLst>
              </a:tr>
              <a:tr h="76625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12:00 – 14:00</a:t>
                      </a:r>
                    </a:p>
                  </a:txBody>
                  <a:tcPr/>
                </a:tc>
                <a:tc gridSpan="2">
                  <a:txBody>
                    <a:bodyPr/>
                    <a:lstStyle/>
                    <a:p>
                      <a:pPr algn="ctr"/>
                      <a:r>
                        <a:rPr lang="en-US" sz="2800" dirty="0"/>
                        <a:t>Team Challenge: Machine Learning </a:t>
                      </a:r>
                      <a:r>
                        <a:rPr lang="en-US" sz="2800" dirty="0" err="1"/>
                        <a:t>PoC</a:t>
                      </a:r>
                      <a:endParaRPr lang="en-US" sz="2800" dirty="0"/>
                    </a:p>
                  </a:txBody>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Interactive Discussion</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t>Hands-on</a:t>
                      </a:r>
                    </a:p>
                  </a:txBody>
                  <a:tcPr/>
                </a:tc>
                <a:extLst>
                  <a:ext uri="{0D108BD9-81ED-4DB2-BD59-A6C34878D82A}">
                    <a16:rowId xmlns:a16="http://schemas.microsoft.com/office/drawing/2014/main" val="3985817949"/>
                  </a:ext>
                </a:extLst>
              </a:tr>
              <a:tr h="766254">
                <a:tc>
                  <a:txBody>
                    <a:bodyPr/>
                    <a:lstStyle/>
                    <a:p>
                      <a:pPr algn="ctr"/>
                      <a:r>
                        <a:rPr lang="en-US" sz="2800" dirty="0"/>
                        <a:t>14:00 – 14:15</a:t>
                      </a:r>
                    </a:p>
                  </a:txBody>
                  <a:tcPr/>
                </a:tc>
                <a:tc gridSpan="3">
                  <a:txBody>
                    <a:bodyPr/>
                    <a:lstStyle/>
                    <a:p>
                      <a:pPr algn="ctr"/>
                      <a:r>
                        <a:rPr lang="en-US" sz="2800" dirty="0"/>
                        <a:t>Wrap Up the Day</a:t>
                      </a:r>
                    </a:p>
                  </a:txBody>
                  <a:tcPr/>
                </a:tc>
                <a:tc hMerge="1">
                  <a:txBody>
                    <a:bodyPr/>
                    <a:lstStyle/>
                    <a:p>
                      <a:pPr algn="l"/>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51108829"/>
                  </a:ext>
                </a:extLst>
              </a:tr>
            </a:tbl>
          </a:graphicData>
        </a:graphic>
      </p:graphicFrame>
    </p:spTree>
    <p:extLst>
      <p:ext uri="{BB962C8B-B14F-4D97-AF65-F5344CB8AC3E}">
        <p14:creationId xmlns:p14="http://schemas.microsoft.com/office/powerpoint/2010/main" val="30689715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87737-2BEC-4D24-8970-48E3BA043ACA}"/>
              </a:ext>
            </a:extLst>
          </p:cNvPr>
          <p:cNvSpPr>
            <a:spLocks noGrp="1"/>
          </p:cNvSpPr>
          <p:nvPr>
            <p:ph type="title"/>
          </p:nvPr>
        </p:nvSpPr>
        <p:spPr>
          <a:xfrm>
            <a:off x="657224" y="499533"/>
            <a:ext cx="3753405" cy="1658198"/>
          </a:xfrm>
        </p:spPr>
        <p:txBody>
          <a:bodyPr/>
          <a:lstStyle/>
          <a:p>
            <a:r>
              <a:rPr lang="en-US" dirty="0"/>
              <a:t>Next:</a:t>
            </a:r>
            <a:br>
              <a:rPr lang="en-US" dirty="0"/>
            </a:br>
            <a:r>
              <a:rPr lang="en-US" dirty="0"/>
              <a:t>Lab Experience</a:t>
            </a:r>
          </a:p>
        </p:txBody>
      </p:sp>
      <p:sp>
        <p:nvSpPr>
          <p:cNvPr id="8" name="TextBox 7">
            <a:extLst>
              <a:ext uri="{FF2B5EF4-FFF2-40B4-BE49-F238E27FC236}">
                <a16:creationId xmlns:a16="http://schemas.microsoft.com/office/drawing/2014/main" id="{960AFB33-63C5-478F-9D9C-E04520657B3F}"/>
              </a:ext>
            </a:extLst>
          </p:cNvPr>
          <p:cNvSpPr txBox="1"/>
          <p:nvPr/>
        </p:nvSpPr>
        <p:spPr>
          <a:xfrm>
            <a:off x="691988" y="2273219"/>
            <a:ext cx="36838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attendee has a dedicated lab environment:</a:t>
            </a:r>
          </a:p>
        </p:txBody>
      </p:sp>
      <p:sp>
        <p:nvSpPr>
          <p:cNvPr id="11" name="Rectangle 10">
            <a:extLst>
              <a:ext uri="{FF2B5EF4-FFF2-40B4-BE49-F238E27FC236}">
                <a16:creationId xmlns:a16="http://schemas.microsoft.com/office/drawing/2014/main" id="{6F88E0F7-6AA3-4A87-AD6E-0FAEA4375C67}"/>
              </a:ext>
            </a:extLst>
          </p:cNvPr>
          <p:cNvSpPr/>
          <p:nvPr/>
        </p:nvSpPr>
        <p:spPr>
          <a:xfrm>
            <a:off x="691988" y="2596384"/>
            <a:ext cx="3572429" cy="161582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alibri" panose="020F0502020204030204" pitchFamily="34" charset="0"/>
                <a:ea typeface="Calibri" panose="020F0502020204030204" pitchFamily="34" charset="0"/>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mn-cs"/>
              </a:rPr>
              <a:t>https://manage.cloudlabs.ai/#/odl/6029acfe-d79e-4077-b8cb-96c44626ce0a/79d95799-89dd-469b-b2eb-ef92fbd531ad</a:t>
            </a:r>
            <a:endParaRPr kumimoji="0" lang="en-US" sz="1800" b="0" i="0"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82ACD76B-7820-460F-83A2-115578D82E0A}"/>
              </a:ext>
            </a:extLst>
          </p:cNvPr>
          <p:cNvSpPr txBox="1"/>
          <p:nvPr/>
        </p:nvSpPr>
        <p:spPr>
          <a:xfrm>
            <a:off x="691988" y="4368444"/>
            <a:ext cx="36838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link is </a:t>
            </a:r>
            <a:r>
              <a:rPr kumimoji="0" lang="en-US" sz="1800" b="1" i="1" u="none" strike="noStrike" kern="1200" cap="none" spc="0" normalizeH="0" baseline="0" noProof="0" dirty="0">
                <a:ln>
                  <a:noFill/>
                </a:ln>
                <a:solidFill>
                  <a:srgbClr val="4472C4"/>
                </a:solidFill>
                <a:effectLst/>
                <a:uLnTx/>
                <a:uFillTx/>
                <a:latin typeface="Calibri" panose="020F0502020204030204"/>
                <a:ea typeface="+mn-ea"/>
                <a:cs typeface="+mn-cs"/>
              </a:rPr>
              <a:t>unique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the attendee.</a:t>
            </a:r>
          </a:p>
        </p:txBody>
      </p:sp>
      <p:pic>
        <p:nvPicPr>
          <p:cNvPr id="6" name="Picture 5">
            <a:extLst>
              <a:ext uri="{FF2B5EF4-FFF2-40B4-BE49-F238E27FC236}">
                <a16:creationId xmlns:a16="http://schemas.microsoft.com/office/drawing/2014/main" id="{F12B2074-6D1F-4BFD-BB3B-A9852DEE1B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51133" y="245278"/>
            <a:ext cx="6066930" cy="5061233"/>
          </a:xfrm>
          <a:prstGeom prst="rect">
            <a:avLst/>
          </a:prstGeom>
          <a:ln>
            <a:noFill/>
          </a:ln>
          <a:effectLst>
            <a:outerShdw blurRad="292100" dist="139700" dir="2700000" algn="tl" rotWithShape="0">
              <a:srgbClr val="333333">
                <a:alpha val="65000"/>
              </a:srgbClr>
            </a:outerShdw>
          </a:effectLst>
        </p:spPr>
      </p:pic>
      <p:sp>
        <p:nvSpPr>
          <p:cNvPr id="10" name="Speech Bubble: Rectangle with Corners Rounded 9">
            <a:extLst>
              <a:ext uri="{FF2B5EF4-FFF2-40B4-BE49-F238E27FC236}">
                <a16:creationId xmlns:a16="http://schemas.microsoft.com/office/drawing/2014/main" id="{BE8E0030-8F06-42F3-A8AC-419A52D4E707}"/>
              </a:ext>
            </a:extLst>
          </p:cNvPr>
          <p:cNvSpPr/>
          <p:nvPr/>
        </p:nvSpPr>
        <p:spPr>
          <a:xfrm>
            <a:off x="7248932" y="3888164"/>
            <a:ext cx="1457949" cy="764498"/>
          </a:xfrm>
          <a:prstGeom prst="wedgeRoundRectCallout">
            <a:avLst>
              <a:gd name="adj1" fmla="val 58881"/>
              <a:gd name="adj2" fmla="val -128445"/>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Lab Guide is in markdown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and pulled from GitHub</a:t>
            </a:r>
          </a:p>
        </p:txBody>
      </p:sp>
      <p:sp>
        <p:nvSpPr>
          <p:cNvPr id="13" name="Speech Bubble: Rectangle with Corners Rounded 12">
            <a:extLst>
              <a:ext uri="{FF2B5EF4-FFF2-40B4-BE49-F238E27FC236}">
                <a16:creationId xmlns:a16="http://schemas.microsoft.com/office/drawing/2014/main" id="{E0FF49F6-08A5-47FC-9A21-419D6BBF4A8D}"/>
              </a:ext>
            </a:extLst>
          </p:cNvPr>
          <p:cNvSpPr/>
          <p:nvPr/>
        </p:nvSpPr>
        <p:spPr>
          <a:xfrm>
            <a:off x="5096613" y="1188592"/>
            <a:ext cx="1457949" cy="764498"/>
          </a:xfrm>
          <a:prstGeom prst="wedgeRoundRectCallout">
            <a:avLst>
              <a:gd name="adj1" fmla="val 58412"/>
              <a:gd name="adj2" fmla="val 138718"/>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Lab can provide a VM with software preinstalled</a:t>
            </a:r>
          </a:p>
        </p:txBody>
      </p:sp>
      <p:pic>
        <p:nvPicPr>
          <p:cNvPr id="3" name="Picture 2">
            <a:extLst>
              <a:ext uri="{FF2B5EF4-FFF2-40B4-BE49-F238E27FC236}">
                <a16:creationId xmlns:a16="http://schemas.microsoft.com/office/drawing/2014/main" id="{40AFA6FD-54B5-4DB8-B9B2-A8FF76A80158}"/>
              </a:ext>
            </a:extLst>
          </p:cNvPr>
          <p:cNvPicPr>
            <a:picLocks noChangeAspect="1"/>
          </p:cNvPicPr>
          <p:nvPr/>
        </p:nvPicPr>
        <p:blipFill>
          <a:blip r:embed="rId3"/>
          <a:stretch>
            <a:fillRect/>
          </a:stretch>
        </p:blipFill>
        <p:spPr>
          <a:xfrm>
            <a:off x="9962318" y="2017731"/>
            <a:ext cx="2156703" cy="5070758"/>
          </a:xfrm>
          <a:prstGeom prst="rect">
            <a:avLst/>
          </a:prstGeom>
        </p:spPr>
      </p:pic>
      <p:sp>
        <p:nvSpPr>
          <p:cNvPr id="14" name="Speech Bubble: Rectangle with Corners Rounded 13">
            <a:extLst>
              <a:ext uri="{FF2B5EF4-FFF2-40B4-BE49-F238E27FC236}">
                <a16:creationId xmlns:a16="http://schemas.microsoft.com/office/drawing/2014/main" id="{5DEA0D41-EC97-412C-ADD7-29D6611E7379}"/>
              </a:ext>
            </a:extLst>
          </p:cNvPr>
          <p:cNvSpPr/>
          <p:nvPr/>
        </p:nvSpPr>
        <p:spPr>
          <a:xfrm>
            <a:off x="8304551" y="5561351"/>
            <a:ext cx="1663745" cy="1051371"/>
          </a:xfrm>
          <a:prstGeom prst="wedgeRoundRectCallout">
            <a:avLst>
              <a:gd name="adj1" fmla="val 56577"/>
              <a:gd name="adj2" fmla="val -70929"/>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Azure credentials and other environment details in Lab Environment tab</a:t>
            </a:r>
          </a:p>
        </p:txBody>
      </p:sp>
      <p:sp>
        <p:nvSpPr>
          <p:cNvPr id="15" name="TextBox 14">
            <a:extLst>
              <a:ext uri="{FF2B5EF4-FFF2-40B4-BE49-F238E27FC236}">
                <a16:creationId xmlns:a16="http://schemas.microsoft.com/office/drawing/2014/main" id="{D98B8023-90E4-45ED-A310-CB2BF188883B}"/>
              </a:ext>
            </a:extLst>
          </p:cNvPr>
          <p:cNvSpPr txBox="1"/>
          <p:nvPr/>
        </p:nvSpPr>
        <p:spPr>
          <a:xfrm>
            <a:off x="657224" y="5519172"/>
            <a:ext cx="1060919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GitHub repo for the lab:</a:t>
            </a: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https://github.com/solliancenet/cloud-core-2020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challenge guide is found under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data-ai/day-3/challenge</a:t>
            </a:r>
          </a:p>
        </p:txBody>
      </p:sp>
    </p:spTree>
    <p:extLst>
      <p:ext uri="{BB962C8B-B14F-4D97-AF65-F5344CB8AC3E}">
        <p14:creationId xmlns:p14="http://schemas.microsoft.com/office/powerpoint/2010/main" val="1928826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84129D-AE98-498F-940A-5E793DBBE47A}"/>
              </a:ext>
            </a:extLst>
          </p:cNvPr>
          <p:cNvSpPr>
            <a:spLocks noGrp="1"/>
          </p:cNvSpPr>
          <p:nvPr>
            <p:ph type="body" sz="quarter" idx="10"/>
          </p:nvPr>
        </p:nvSpPr>
        <p:spPr>
          <a:xfrm>
            <a:off x="3607308" y="1777005"/>
            <a:ext cx="8023855" cy="4735965"/>
          </a:xfrm>
        </p:spPr>
        <p:txBody>
          <a:bodyPr>
            <a:normAutofit/>
          </a:bodyPr>
          <a:lstStyle/>
          <a:p>
            <a:r>
              <a:rPr lang="en-US" dirty="0"/>
              <a:t>Fundamental Concepts &amp; Patterns</a:t>
            </a:r>
          </a:p>
          <a:p>
            <a:endParaRPr lang="en-US" dirty="0"/>
          </a:p>
          <a:p>
            <a:r>
              <a:rPr lang="en-US" dirty="0"/>
              <a:t>Fundamental Services</a:t>
            </a:r>
          </a:p>
          <a:p>
            <a:endParaRPr lang="en-US" dirty="0"/>
          </a:p>
          <a:p>
            <a:r>
              <a:rPr lang="en-US" dirty="0"/>
              <a:t>Machine Learning Operations</a:t>
            </a:r>
          </a:p>
          <a:p>
            <a:endParaRPr lang="en-US" dirty="0"/>
          </a:p>
          <a:p>
            <a:r>
              <a:rPr lang="en-US" dirty="0"/>
              <a:t>Azure Machine Learning</a:t>
            </a:r>
          </a:p>
          <a:p>
            <a:endParaRPr lang="en-US" dirty="0"/>
          </a:p>
          <a:p>
            <a:endParaRPr lang="en-US" dirty="0"/>
          </a:p>
        </p:txBody>
      </p:sp>
      <p:sp>
        <p:nvSpPr>
          <p:cNvPr id="4" name="Title 3">
            <a:extLst>
              <a:ext uri="{FF2B5EF4-FFF2-40B4-BE49-F238E27FC236}">
                <a16:creationId xmlns:a16="http://schemas.microsoft.com/office/drawing/2014/main" id="{8B0DE700-D9CB-4686-9390-99834104C2A9}"/>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763602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BE7-DA31-4AD8-BEB0-5E8D2CB0F360}"/>
              </a:ext>
            </a:extLst>
          </p:cNvPr>
          <p:cNvSpPr>
            <a:spLocks noGrp="1"/>
          </p:cNvSpPr>
          <p:nvPr>
            <p:ph type="title"/>
          </p:nvPr>
        </p:nvSpPr>
        <p:spPr>
          <a:xfrm>
            <a:off x="269238" y="3044279"/>
            <a:ext cx="11653523" cy="769441"/>
          </a:xfrm>
        </p:spPr>
        <p:txBody>
          <a:bodyPr/>
          <a:lstStyle/>
          <a:p>
            <a:pPr algn="ctr"/>
            <a:r>
              <a:rPr lang="en-US" sz="4000" dirty="0"/>
              <a:t>Fundamental Concepts &amp; Patterns</a:t>
            </a:r>
          </a:p>
        </p:txBody>
      </p:sp>
    </p:spTree>
    <p:extLst>
      <p:ext uri="{BB962C8B-B14F-4D97-AF65-F5344CB8AC3E}">
        <p14:creationId xmlns:p14="http://schemas.microsoft.com/office/powerpoint/2010/main" val="123102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01C6C1-FA1F-4900-B13B-441D87483814}"/>
              </a:ext>
            </a:extLst>
          </p:cNvPr>
          <p:cNvSpPr/>
          <p:nvPr/>
        </p:nvSpPr>
        <p:spPr>
          <a:xfrm>
            <a:off x="8618586" y="6542756"/>
            <a:ext cx="3573414"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Image credit: https://developer.nvidia.com/deep-learning</a:t>
            </a:r>
          </a:p>
        </p:txBody>
      </p:sp>
      <p:pic>
        <p:nvPicPr>
          <p:cNvPr id="5" name="Picture 4" descr="Graphical user interface&#10;&#10;Description automatically generated">
            <a:extLst>
              <a:ext uri="{FF2B5EF4-FFF2-40B4-BE49-F238E27FC236}">
                <a16:creationId xmlns:a16="http://schemas.microsoft.com/office/drawing/2014/main" id="{008A656C-3C66-4CA7-A600-835EF2C3E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300" y="394737"/>
            <a:ext cx="9439399" cy="6004505"/>
          </a:xfrm>
          <a:prstGeom prst="rect">
            <a:avLst/>
          </a:prstGeom>
          <a:effectLst>
            <a:softEdge rad="317500"/>
          </a:effectLst>
        </p:spPr>
      </p:pic>
    </p:spTree>
    <p:extLst>
      <p:ext uri="{BB962C8B-B14F-4D97-AF65-F5344CB8AC3E}">
        <p14:creationId xmlns:p14="http://schemas.microsoft.com/office/powerpoint/2010/main" val="96249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C1BF-AD07-4EEA-9127-151E22D44D2A}"/>
              </a:ext>
            </a:extLst>
          </p:cNvPr>
          <p:cNvSpPr>
            <a:spLocks noGrp="1"/>
          </p:cNvSpPr>
          <p:nvPr>
            <p:ph type="title"/>
          </p:nvPr>
        </p:nvSpPr>
        <p:spPr>
          <a:xfrm>
            <a:off x="375449" y="350488"/>
            <a:ext cx="10515600" cy="1325563"/>
          </a:xfrm>
        </p:spPr>
        <p:txBody>
          <a:bodyPr/>
          <a:lstStyle/>
          <a:p>
            <a:r>
              <a:rPr lang="en-US" dirty="0"/>
              <a:t>The Pre-Built and Custom AI Spectrum</a:t>
            </a:r>
          </a:p>
        </p:txBody>
      </p:sp>
      <p:sp>
        <p:nvSpPr>
          <p:cNvPr id="3" name="Rectangle 2">
            <a:extLst>
              <a:ext uri="{FF2B5EF4-FFF2-40B4-BE49-F238E27FC236}">
                <a16:creationId xmlns:a16="http://schemas.microsoft.com/office/drawing/2014/main" id="{0C47D059-63F4-4931-9FFD-839738BDBAC6}"/>
              </a:ext>
            </a:extLst>
          </p:cNvPr>
          <p:cNvSpPr/>
          <p:nvPr/>
        </p:nvSpPr>
        <p:spPr bwMode="auto">
          <a:xfrm>
            <a:off x="375449" y="2143693"/>
            <a:ext cx="11608641" cy="2452530"/>
          </a:xfrm>
          <a:prstGeom prst="rect">
            <a:avLst/>
          </a:prstGeom>
          <a:gradFill flip="none" rotWithShape="1">
            <a:gsLst>
              <a:gs pos="0">
                <a:srgbClr val="0078D7">
                  <a:lumMod val="25000"/>
                  <a:lumOff val="75000"/>
                </a:srgbClr>
              </a:gs>
              <a:gs pos="50000">
                <a:schemeClr val="bg1"/>
              </a:gs>
              <a:gs pos="100000">
                <a:srgbClr val="009480">
                  <a:alpha val="2400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1BE91E3A-9A73-4EB3-A945-DEEA7813587E}"/>
              </a:ext>
            </a:extLst>
          </p:cNvPr>
          <p:cNvSpPr txBox="1"/>
          <p:nvPr/>
        </p:nvSpPr>
        <p:spPr>
          <a:xfrm>
            <a:off x="207910" y="1672057"/>
            <a:ext cx="1900970"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Pre-Built AI</a:t>
            </a:r>
          </a:p>
        </p:txBody>
      </p:sp>
      <p:sp>
        <p:nvSpPr>
          <p:cNvPr id="5" name="TextBox 4">
            <a:extLst>
              <a:ext uri="{FF2B5EF4-FFF2-40B4-BE49-F238E27FC236}">
                <a16:creationId xmlns:a16="http://schemas.microsoft.com/office/drawing/2014/main" id="{FA851959-F7CA-4389-BCD9-34E7A93EE62D}"/>
              </a:ext>
            </a:extLst>
          </p:cNvPr>
          <p:cNvSpPr txBox="1"/>
          <p:nvPr/>
        </p:nvSpPr>
        <p:spPr>
          <a:xfrm>
            <a:off x="10291030" y="1672057"/>
            <a:ext cx="1777538"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Custom AI</a:t>
            </a:r>
          </a:p>
        </p:txBody>
      </p:sp>
      <p:sp>
        <p:nvSpPr>
          <p:cNvPr id="6" name="Rectangle 5">
            <a:extLst>
              <a:ext uri="{FF2B5EF4-FFF2-40B4-BE49-F238E27FC236}">
                <a16:creationId xmlns:a16="http://schemas.microsoft.com/office/drawing/2014/main" id="{44B93A1B-5803-42F6-90CB-D65C4C3DEBF8}"/>
              </a:ext>
            </a:extLst>
          </p:cNvPr>
          <p:cNvSpPr/>
          <p:nvPr/>
        </p:nvSpPr>
        <p:spPr>
          <a:xfrm>
            <a:off x="375449" y="4677003"/>
            <a:ext cx="2894591" cy="523220"/>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Models are pre-trained using Microsoft supplied data</a:t>
            </a:r>
          </a:p>
        </p:txBody>
      </p:sp>
      <p:sp>
        <p:nvSpPr>
          <p:cNvPr id="7" name="Rectangle 6">
            <a:extLst>
              <a:ext uri="{FF2B5EF4-FFF2-40B4-BE49-F238E27FC236}">
                <a16:creationId xmlns:a16="http://schemas.microsoft.com/office/drawing/2014/main" id="{B8DEBA3F-D4D0-45AC-898B-D45A87F9D984}"/>
              </a:ext>
            </a:extLst>
          </p:cNvPr>
          <p:cNvSpPr/>
          <p:nvPr/>
        </p:nvSpPr>
        <p:spPr>
          <a:xfrm>
            <a:off x="9615867" y="4735131"/>
            <a:ext cx="2309213" cy="523220"/>
          </a:xfrm>
          <a:prstGeom prst="rect">
            <a:avLst/>
          </a:prstGeom>
        </p:spPr>
        <p:txBody>
          <a:bodyPr wrap="square">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Models tailored to your scenario and your data</a:t>
            </a:r>
          </a:p>
        </p:txBody>
      </p:sp>
      <p:sp>
        <p:nvSpPr>
          <p:cNvPr id="8" name="Rectangle 7">
            <a:extLst>
              <a:ext uri="{FF2B5EF4-FFF2-40B4-BE49-F238E27FC236}">
                <a16:creationId xmlns:a16="http://schemas.microsoft.com/office/drawing/2014/main" id="{258E403A-DFEB-412C-A3CE-6DE0CBC96D37}"/>
              </a:ext>
            </a:extLst>
          </p:cNvPr>
          <p:cNvSpPr/>
          <p:nvPr/>
        </p:nvSpPr>
        <p:spPr>
          <a:xfrm>
            <a:off x="4650724" y="4677003"/>
            <a:ext cx="3239526" cy="307777"/>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Models “customized” with your data</a:t>
            </a:r>
          </a:p>
        </p:txBody>
      </p:sp>
      <p:sp>
        <p:nvSpPr>
          <p:cNvPr id="9" name="Rectangle 8">
            <a:extLst>
              <a:ext uri="{FF2B5EF4-FFF2-40B4-BE49-F238E27FC236}">
                <a16:creationId xmlns:a16="http://schemas.microsoft.com/office/drawing/2014/main" id="{7A068089-F46B-425E-AE2B-BE91DDD02A22}"/>
              </a:ext>
            </a:extLst>
          </p:cNvPr>
          <p:cNvSpPr/>
          <p:nvPr/>
        </p:nvSpPr>
        <p:spPr bwMode="auto">
          <a:xfrm>
            <a:off x="593452" y="2537310"/>
            <a:ext cx="7036641" cy="627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F0ED7944-C9F9-46AE-855A-EB2322931615}"/>
              </a:ext>
            </a:extLst>
          </p:cNvPr>
          <p:cNvSpPr/>
          <p:nvPr/>
        </p:nvSpPr>
        <p:spPr>
          <a:xfrm>
            <a:off x="588145" y="2677654"/>
            <a:ext cx="7036641" cy="400110"/>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Cognitive Services</a:t>
            </a:r>
          </a:p>
        </p:txBody>
      </p:sp>
      <p:sp>
        <p:nvSpPr>
          <p:cNvPr id="30" name="Rectangle 29">
            <a:extLst>
              <a:ext uri="{FF2B5EF4-FFF2-40B4-BE49-F238E27FC236}">
                <a16:creationId xmlns:a16="http://schemas.microsoft.com/office/drawing/2014/main" id="{C0E9F865-F689-4157-BD23-097171374C18}"/>
              </a:ext>
            </a:extLst>
          </p:cNvPr>
          <p:cNvSpPr/>
          <p:nvPr/>
        </p:nvSpPr>
        <p:spPr bwMode="auto">
          <a:xfrm>
            <a:off x="6303161" y="3360118"/>
            <a:ext cx="5513390" cy="62786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33FDDB60-B196-419A-8AC1-6577BE88C399}"/>
              </a:ext>
            </a:extLst>
          </p:cNvPr>
          <p:cNvSpPr/>
          <p:nvPr/>
        </p:nvSpPr>
        <p:spPr>
          <a:xfrm>
            <a:off x="6297854" y="3500464"/>
            <a:ext cx="5513390" cy="400110"/>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Machine Learning</a:t>
            </a:r>
          </a:p>
        </p:txBody>
      </p:sp>
      <p:sp>
        <p:nvSpPr>
          <p:cNvPr id="10" name="Arrow: Down 9">
            <a:extLst>
              <a:ext uri="{FF2B5EF4-FFF2-40B4-BE49-F238E27FC236}">
                <a16:creationId xmlns:a16="http://schemas.microsoft.com/office/drawing/2014/main" id="{F2764780-0000-48D4-9CB3-8179A7740FC6}"/>
              </a:ext>
            </a:extLst>
          </p:cNvPr>
          <p:cNvSpPr/>
          <p:nvPr/>
        </p:nvSpPr>
        <p:spPr bwMode="auto">
          <a:xfrm rot="10800000">
            <a:off x="6366941" y="4007994"/>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EA1E355B-D3A9-480D-815D-6B33EDA1EB41}"/>
              </a:ext>
            </a:extLst>
          </p:cNvPr>
          <p:cNvSpPr/>
          <p:nvPr/>
        </p:nvSpPr>
        <p:spPr>
          <a:xfrm>
            <a:off x="5739449" y="4282082"/>
            <a:ext cx="1675303" cy="307777"/>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Pre-built models</a:t>
            </a:r>
          </a:p>
        </p:txBody>
      </p:sp>
      <p:sp>
        <p:nvSpPr>
          <p:cNvPr id="15" name="Arrow: Down 14">
            <a:extLst>
              <a:ext uri="{FF2B5EF4-FFF2-40B4-BE49-F238E27FC236}">
                <a16:creationId xmlns:a16="http://schemas.microsoft.com/office/drawing/2014/main" id="{6430A178-C2EC-4F40-AF83-768EC7CBD064}"/>
              </a:ext>
            </a:extLst>
          </p:cNvPr>
          <p:cNvSpPr/>
          <p:nvPr/>
        </p:nvSpPr>
        <p:spPr bwMode="auto">
          <a:xfrm rot="10800000">
            <a:off x="11007631" y="4029038"/>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5286C010-BB94-4069-9368-D51B09B05873}"/>
              </a:ext>
            </a:extLst>
          </p:cNvPr>
          <p:cNvSpPr/>
          <p:nvPr/>
        </p:nvSpPr>
        <p:spPr>
          <a:xfrm>
            <a:off x="10380139" y="4303126"/>
            <a:ext cx="1675303" cy="307777"/>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Custom models</a:t>
            </a:r>
          </a:p>
        </p:txBody>
      </p:sp>
    </p:spTree>
    <p:extLst>
      <p:ext uri="{BB962C8B-B14F-4D97-AF65-F5344CB8AC3E}">
        <p14:creationId xmlns:p14="http://schemas.microsoft.com/office/powerpoint/2010/main" val="263267382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2.xml><?xml version="1.0" encoding="utf-8"?>
<a:theme xmlns:a="http://schemas.openxmlformats.org/drawingml/2006/main" name="M@M FY16_ADFINAL">
  <a:themeElements>
    <a:clrScheme name="M@M_AD2">
      <a:dk1>
        <a:srgbClr val="000000"/>
      </a:dk1>
      <a:lt1>
        <a:srgbClr val="FFFFFF"/>
      </a:lt1>
      <a:dk2>
        <a:srgbClr val="323232"/>
      </a:dk2>
      <a:lt2>
        <a:srgbClr val="008272"/>
      </a:lt2>
      <a:accent1>
        <a:srgbClr val="0078D7"/>
      </a:accent1>
      <a:accent2>
        <a:srgbClr val="5C2D91"/>
      </a:accent2>
      <a:accent3>
        <a:srgbClr val="32145A"/>
      </a:accent3>
      <a:accent4>
        <a:srgbClr val="002050"/>
      </a:accent4>
      <a:accent5>
        <a:srgbClr val="004B50"/>
      </a:accent5>
      <a:accent6>
        <a:srgbClr val="737373"/>
      </a:accent6>
      <a:hlink>
        <a:srgbClr val="646464"/>
      </a:hlink>
      <a:folHlink>
        <a:srgbClr val="323232"/>
      </a:folHlink>
    </a:clrScheme>
    <a:fontScheme name="M@M_AD">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 FY16_ADFINAL" id="{043B38D9-BA18-4C77-84ED-58FBC8A89FC9}" vid="{EA2381A1-52F5-4867-A296-78DADBD13036}"/>
    </a:ext>
  </a:extLst>
</a:theme>
</file>

<file path=ppt/theme/theme3.xml><?xml version="1.0" encoding="utf-8"?>
<a:theme xmlns:a="http://schemas.openxmlformats.org/drawingml/2006/main" name="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4.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F211BE8F5422F4481D8E9A9285A84B7" ma:contentTypeVersion="10" ma:contentTypeDescription="Create a new document." ma:contentTypeScope="" ma:versionID="f99e35f4d7ccd6e0fea6fec9391dd78c">
  <xsd:schema xmlns:xsd="http://www.w3.org/2001/XMLSchema" xmlns:xs="http://www.w3.org/2001/XMLSchema" xmlns:p="http://schemas.microsoft.com/office/2006/metadata/properties" xmlns:ns2="9d60bad5-1037-41ef-8d09-b9021dc115c3" xmlns:ns3="a1cedfd1-c1a3-49e4-87e6-818d5b32af67" targetNamespace="http://schemas.microsoft.com/office/2006/metadata/properties" ma:root="true" ma:fieldsID="4950c3464354d67c97f99612d438356a" ns2:_="" ns3:_="">
    <xsd:import namespace="9d60bad5-1037-41ef-8d09-b9021dc115c3"/>
    <xsd:import namespace="a1cedfd1-c1a3-49e4-87e6-818d5b32af6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0bad5-1037-41ef-8d09-b9021dc115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1cedfd1-c1a3-49e4-87e6-818d5b32af6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4D89CC-65D5-486D-A23C-40CC8D912306}">
  <ds:schemaRefs>
    <ds:schemaRef ds:uri="http://schemas.microsoft.com/sharepoint/v3/contenttype/forms"/>
  </ds:schemaRefs>
</ds:datastoreItem>
</file>

<file path=customXml/itemProps2.xml><?xml version="1.0" encoding="utf-8"?>
<ds:datastoreItem xmlns:ds="http://schemas.openxmlformats.org/officeDocument/2006/customXml" ds:itemID="{0791DCC6-AA63-4539-96A8-9679F41683B2}">
  <ds:schemaRef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a1cedfd1-c1a3-49e4-87e6-818d5b32af67"/>
    <ds:schemaRef ds:uri="http://purl.org/dc/terms/"/>
    <ds:schemaRef ds:uri="http://www.w3.org/XML/1998/namespace"/>
    <ds:schemaRef ds:uri="9d60bad5-1037-41ef-8d09-b9021dc115c3"/>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CB1608C1-DA7B-4F1E-BF84-30B06CDE15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0bad5-1037-41ef-8d09-b9021dc115c3"/>
    <ds:schemaRef ds:uri="a1cedfd1-c1a3-49e4-87e6-818d5b32a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702</TotalTime>
  <Words>2136</Words>
  <Application>Microsoft Office PowerPoint</Application>
  <PresentationFormat>Widescreen</PresentationFormat>
  <Paragraphs>390</Paragraphs>
  <Slides>50</Slides>
  <Notes>9</Notes>
  <HiddenSlides>1</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50</vt:i4>
      </vt:variant>
    </vt:vector>
  </HeadingPairs>
  <TitlesOfParts>
    <vt:vector size="72" baseType="lpstr">
      <vt:lpstr>Arial</vt:lpstr>
      <vt:lpstr>Arial Black</vt:lpstr>
      <vt:lpstr>Calibri</vt:lpstr>
      <vt:lpstr>Calibri Light</vt:lpstr>
      <vt:lpstr>Consolas</vt:lpstr>
      <vt:lpstr>Graphik</vt:lpstr>
      <vt:lpstr>Helvetica Neue</vt:lpstr>
      <vt:lpstr>Montserrat Semi</vt:lpstr>
      <vt:lpstr>Muli Regular</vt:lpstr>
      <vt:lpstr>Segoe UI</vt:lpstr>
      <vt:lpstr>Segoe UI Light</vt:lpstr>
      <vt:lpstr>Segoe UI Semibold</vt:lpstr>
      <vt:lpstr>Segoe UI Semilight</vt:lpstr>
      <vt:lpstr>Tele-GroteskHal</vt:lpstr>
      <vt:lpstr>Tele-GroteskNor</vt:lpstr>
      <vt:lpstr>Wingdings</vt:lpstr>
      <vt:lpstr>MACH PPT Template - 2018</vt:lpstr>
      <vt:lpstr>M@M FY16_ADFINAL</vt:lpstr>
      <vt:lpstr>Ingnite18</vt:lpstr>
      <vt:lpstr>EBC_2017</vt:lpstr>
      <vt:lpstr>Analytics Surge</vt:lpstr>
      <vt:lpstr>Office Theme</vt:lpstr>
      <vt:lpstr>CloudCore</vt:lpstr>
      <vt:lpstr>PowerPoint Presentation</vt:lpstr>
      <vt:lpstr>PowerPoint Presentation</vt:lpstr>
      <vt:lpstr>PowerPoint Presentation</vt:lpstr>
      <vt:lpstr>PowerPoint Presentation</vt:lpstr>
      <vt:lpstr>Agenda</vt:lpstr>
      <vt:lpstr>Fundamental Concepts &amp; Patterns</vt:lpstr>
      <vt:lpstr>PowerPoint Presentation</vt:lpstr>
      <vt:lpstr>The Pre-Built and Custom AI Spectrum</vt:lpstr>
      <vt:lpstr>The Data Science Process</vt:lpstr>
      <vt:lpstr>The Data Science Process  (Developer Lens)</vt:lpstr>
      <vt:lpstr>PowerPoint Presentation</vt:lpstr>
      <vt:lpstr>Example: model fairness</vt:lpstr>
      <vt:lpstr>Design AI to earn and maintain trust</vt:lpstr>
      <vt:lpstr>The Notebook Paradigm</vt:lpstr>
      <vt:lpstr>Examples of Tools for Data Science in the Wild</vt:lpstr>
      <vt:lpstr>PowerPoint Presentation</vt:lpstr>
      <vt:lpstr>Fundamental Services</vt:lpstr>
      <vt:lpstr>AI + Machine Learning</vt:lpstr>
      <vt:lpstr>The Pre-built AI/ML Process in the Microsoft World Azure Cognitive Services</vt:lpstr>
      <vt:lpstr>The Custom AI/ML Process in the Microsoft World</vt:lpstr>
      <vt:lpstr>PowerPoint Presentation</vt:lpstr>
      <vt:lpstr>Making predictions with T-SQL</vt:lpstr>
      <vt:lpstr>What is ONNX?</vt:lpstr>
      <vt:lpstr>Machine Learning Operations</vt:lpstr>
      <vt:lpstr>PowerPoint Presentation</vt:lpstr>
      <vt:lpstr>The Machine Learning Lifecycle</vt:lpstr>
      <vt:lpstr>PowerPoint Presentation</vt:lpstr>
      <vt:lpstr>Challenges in ML development</vt:lpstr>
      <vt:lpstr>Executing the process</vt:lpstr>
      <vt:lpstr>Securing the process</vt:lpstr>
      <vt:lpstr>Governing the process</vt:lpstr>
      <vt:lpstr>Unique challenges of MLOps</vt:lpstr>
      <vt:lpstr>MLOps with AML  and Azure DevOps</vt:lpstr>
      <vt:lpstr>MLFlow with AML Deployment</vt:lpstr>
      <vt:lpstr>MLFlow with AML Experimentation</vt:lpstr>
      <vt:lpstr>Azure Machine Learning</vt:lpstr>
      <vt:lpstr>OSS-friendly managed ML services platform</vt:lpstr>
      <vt:lpstr>Datastores and datasets</vt:lpstr>
      <vt:lpstr>Compute resources</vt:lpstr>
      <vt:lpstr>Automate through pipelines</vt:lpstr>
      <vt:lpstr>Manage models</vt:lpstr>
      <vt:lpstr>Auto ML</vt:lpstr>
      <vt:lpstr>Auto ML</vt:lpstr>
      <vt:lpstr>Auto ML</vt:lpstr>
      <vt:lpstr>PowerPoint Presentation</vt:lpstr>
      <vt:lpstr>Next: Whiteboard Design Session</vt:lpstr>
      <vt:lpstr>PowerPoint Presentation</vt:lpstr>
      <vt:lpstr>PowerPoint Presentation</vt:lpstr>
      <vt:lpstr>Next: Lab Experience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Lino Tadros</dc:creator>
  <cp:lastModifiedBy>Ciprian Jichici</cp:lastModifiedBy>
  <cp:revision>127</cp:revision>
  <dcterms:created xsi:type="dcterms:W3CDTF">2018-07-06T04:04:55Z</dcterms:created>
  <dcterms:modified xsi:type="dcterms:W3CDTF">2020-10-23T18:51:22Z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0x0101009F211BE8F5422F4481D8E9A9285A84B7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tonil@microsoft.com</vt:lpwstr>
  </property>
  <property fmtid="{D5CDD505-2E9C-101B-9397-08002B2CF9AE}" pid="6" name="MSIP_Label_f42aa342-8706-4288-bd11-ebb85995028c_SetDate">
    <vt:lpwstr>2018-08-03T11:08:32.3745509Z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